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8" r:id="rId3"/>
    <p:sldId id="279" r:id="rId4"/>
    <p:sldId id="258" r:id="rId5"/>
    <p:sldId id="259" r:id="rId6"/>
    <p:sldId id="277" r:id="rId7"/>
    <p:sldId id="276" r:id="rId8"/>
    <p:sldId id="257" r:id="rId9"/>
    <p:sldId id="272" r:id="rId10"/>
    <p:sldId id="273" r:id="rId11"/>
    <p:sldId id="260" r:id="rId12"/>
    <p:sldId id="274" r:id="rId13"/>
    <p:sldId id="261" r:id="rId14"/>
    <p:sldId id="275" r:id="rId15"/>
    <p:sldId id="264" r:id="rId16"/>
    <p:sldId id="265" r:id="rId17"/>
    <p:sldId id="266" r:id="rId18"/>
    <p:sldId id="267" r:id="rId19"/>
    <p:sldId id="268" r:id="rId20"/>
    <p:sldId id="269" r:id="rId21"/>
    <p:sldId id="270" r:id="rId22"/>
    <p:sldId id="271" r:id="rId23"/>
  </p:sldIdLst>
  <p:sldSz cx="12192000" cy="6858000"/>
  <p:notesSz cx="6858000" cy="9144000"/>
  <p:defaultTextStyle>
    <a:defPPr>
      <a:defRPr lang="fr-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CDD0"/>
    <a:srgbClr val="FFFFFF"/>
    <a:srgbClr val="91C540"/>
    <a:srgbClr val="FF99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0A470-6109-6B45-87E9-B741734BF05D}" v="117" dt="2022-07-20T17:37:30.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7"/>
    <p:restoredTop sz="96327"/>
  </p:normalViewPr>
  <p:slideViewPr>
    <p:cSldViewPr snapToGrid="0" snapToObjects="1">
      <p:cViewPr varScale="1">
        <p:scale>
          <a:sx n="128" d="100"/>
          <a:sy n="128" d="100"/>
        </p:scale>
        <p:origin x="10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D6109-D80D-A84E-8D45-5B2A795D8BAC}"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fr-FR"/>
        </a:p>
      </dgm:t>
    </dgm:pt>
    <dgm:pt modelId="{8FAEA3A2-DFEA-C041-8F26-3545EE0F741E}">
      <dgm:prSet phldrT="[Texte]"/>
      <dgm:spPr/>
      <dgm:t>
        <a:bodyPr/>
        <a:lstStyle/>
        <a:p>
          <a:r>
            <a:rPr lang="fr-FR" dirty="0" err="1"/>
            <a:t>MorallyWrong</a:t>
          </a:r>
          <a:endParaRPr lang="fr-FR" dirty="0"/>
        </a:p>
      </dgm:t>
    </dgm:pt>
    <dgm:pt modelId="{7B886058-DBDC-E14C-BF30-24A630D767BC}" type="parTrans" cxnId="{78E05EF6-86A6-F845-B866-313ED6911BD8}">
      <dgm:prSet/>
      <dgm:spPr/>
      <dgm:t>
        <a:bodyPr/>
        <a:lstStyle/>
        <a:p>
          <a:endParaRPr lang="fr-FR"/>
        </a:p>
      </dgm:t>
    </dgm:pt>
    <dgm:pt modelId="{5B8FFBC1-3018-0E45-B48B-BE5DF8D565EC}" type="sibTrans" cxnId="{78E05EF6-86A6-F845-B866-313ED6911BD8}">
      <dgm:prSet/>
      <dgm:spPr/>
      <dgm:t>
        <a:bodyPr/>
        <a:lstStyle/>
        <a:p>
          <a:endParaRPr lang="fr-FR"/>
        </a:p>
      </dgm:t>
    </dgm:pt>
    <dgm:pt modelId="{0FCE326C-4BBA-064B-B6EE-52DA0E9F0E04}">
      <dgm:prSet phldrT="[Texte]"/>
      <dgm:spPr/>
      <dgm:t>
        <a:bodyPr/>
        <a:lstStyle/>
        <a:p>
          <a:r>
            <a:rPr lang="fr-FR" dirty="0" err="1"/>
            <a:t>CatchCovid</a:t>
          </a:r>
          <a:endParaRPr lang="fr-FR" dirty="0"/>
        </a:p>
      </dgm:t>
    </dgm:pt>
    <dgm:pt modelId="{C75863DC-C285-1A4E-B7E5-5784DD99993B}" type="parTrans" cxnId="{E80E01C0-0501-494E-AF75-5E0C6D004EEC}">
      <dgm:prSet/>
      <dgm:spPr/>
      <dgm:t>
        <a:bodyPr/>
        <a:lstStyle/>
        <a:p>
          <a:endParaRPr lang="fr-FR"/>
        </a:p>
      </dgm:t>
    </dgm:pt>
    <dgm:pt modelId="{7C82272B-F600-C843-A279-16C402B92100}" type="sibTrans" cxnId="{E80E01C0-0501-494E-AF75-5E0C6D004EEC}">
      <dgm:prSet/>
      <dgm:spPr/>
      <dgm:t>
        <a:bodyPr/>
        <a:lstStyle/>
        <a:p>
          <a:endParaRPr lang="fr-FR"/>
        </a:p>
      </dgm:t>
    </dgm:pt>
    <dgm:pt modelId="{31406E96-61F7-824C-941B-3AD01B25070D}">
      <dgm:prSet phldrT="[Texte]"/>
      <dgm:spPr/>
      <dgm:t>
        <a:bodyPr/>
        <a:lstStyle/>
        <a:p>
          <a:r>
            <a:rPr lang="fr-FR" dirty="0" err="1"/>
            <a:t>CatchCovidTransmitCovid</a:t>
          </a:r>
          <a:endParaRPr lang="fr-FR" dirty="0"/>
        </a:p>
      </dgm:t>
    </dgm:pt>
    <dgm:pt modelId="{C2BBFA17-0A89-6045-B54A-C0E0A72D66AB}" type="parTrans" cxnId="{BCB36834-8095-7742-9218-293BDB6675F0}">
      <dgm:prSet/>
      <dgm:spPr/>
      <dgm:t>
        <a:bodyPr/>
        <a:lstStyle/>
        <a:p>
          <a:endParaRPr lang="fr-FR"/>
        </a:p>
      </dgm:t>
    </dgm:pt>
    <dgm:pt modelId="{4A560A7D-EB38-1945-BC6B-0C5631E62261}" type="sibTrans" cxnId="{BCB36834-8095-7742-9218-293BDB6675F0}">
      <dgm:prSet/>
      <dgm:spPr/>
      <dgm:t>
        <a:bodyPr/>
        <a:lstStyle/>
        <a:p>
          <a:endParaRPr lang="fr-FR"/>
        </a:p>
      </dgm:t>
    </dgm:pt>
    <dgm:pt modelId="{84061EFA-2ACD-364B-92F4-74083595D1ED}">
      <dgm:prSet phldrT="[Texte]"/>
      <dgm:spPr/>
      <dgm:t>
        <a:bodyPr/>
        <a:lstStyle/>
        <a:p>
          <a:r>
            <a:rPr lang="fr-FR" dirty="0" err="1"/>
            <a:t>TransmitCovid</a:t>
          </a:r>
          <a:endParaRPr lang="fr-FR" dirty="0"/>
        </a:p>
      </dgm:t>
    </dgm:pt>
    <dgm:pt modelId="{79AF6FF2-6DEE-084A-991A-56CDDABF9ABB}" type="parTrans" cxnId="{01FDC4C1-6A45-134F-9EEA-C62504EBFB16}">
      <dgm:prSet/>
      <dgm:spPr/>
      <dgm:t>
        <a:bodyPr/>
        <a:lstStyle/>
        <a:p>
          <a:endParaRPr lang="fr-FR"/>
        </a:p>
      </dgm:t>
    </dgm:pt>
    <dgm:pt modelId="{26B9D4C5-D17D-2D45-AB70-C38573A8AA24}" type="sibTrans" cxnId="{01FDC4C1-6A45-134F-9EEA-C62504EBFB16}">
      <dgm:prSet/>
      <dgm:spPr/>
      <dgm:t>
        <a:bodyPr/>
        <a:lstStyle/>
        <a:p>
          <a:endParaRPr lang="fr-FR"/>
        </a:p>
      </dgm:t>
    </dgm:pt>
    <dgm:pt modelId="{A378F64C-483C-DA47-ACC2-227AB6CAAFD9}" type="pres">
      <dgm:prSet presAssocID="{FFFD6109-D80D-A84E-8D45-5B2A795D8BAC}" presName="cycle" presStyleCnt="0">
        <dgm:presLayoutVars>
          <dgm:chMax val="1"/>
          <dgm:dir/>
          <dgm:animLvl val="ctr"/>
          <dgm:resizeHandles val="exact"/>
        </dgm:presLayoutVars>
      </dgm:prSet>
      <dgm:spPr/>
    </dgm:pt>
    <dgm:pt modelId="{072CAD1D-4A9C-FC49-9026-448C0055397F}" type="pres">
      <dgm:prSet presAssocID="{8FAEA3A2-DFEA-C041-8F26-3545EE0F741E}" presName="centerShape" presStyleLbl="node0" presStyleIdx="0" presStyleCnt="1"/>
      <dgm:spPr/>
    </dgm:pt>
    <dgm:pt modelId="{8E49B359-8A41-EC43-9D7E-8E22A252E77D}" type="pres">
      <dgm:prSet presAssocID="{C75863DC-C285-1A4E-B7E5-5784DD99993B}" presName="parTrans" presStyleLbl="bgSibTrans2D1" presStyleIdx="0" presStyleCnt="3"/>
      <dgm:spPr/>
    </dgm:pt>
    <dgm:pt modelId="{52E4966B-B9EB-5C4D-B137-F3A577DA9D72}" type="pres">
      <dgm:prSet presAssocID="{0FCE326C-4BBA-064B-B6EE-52DA0E9F0E04}" presName="node" presStyleLbl="node1" presStyleIdx="0" presStyleCnt="3">
        <dgm:presLayoutVars>
          <dgm:bulletEnabled val="1"/>
        </dgm:presLayoutVars>
      </dgm:prSet>
      <dgm:spPr/>
    </dgm:pt>
    <dgm:pt modelId="{BC5E6993-3212-A645-9B3F-D8DBCA06839B}" type="pres">
      <dgm:prSet presAssocID="{C2BBFA17-0A89-6045-B54A-C0E0A72D66AB}" presName="parTrans" presStyleLbl="bgSibTrans2D1" presStyleIdx="1" presStyleCnt="3"/>
      <dgm:spPr/>
    </dgm:pt>
    <dgm:pt modelId="{C5F2FC25-8CBB-8F4F-816B-F827095F0CDB}" type="pres">
      <dgm:prSet presAssocID="{31406E96-61F7-824C-941B-3AD01B25070D}" presName="node" presStyleLbl="node1" presStyleIdx="1" presStyleCnt="3">
        <dgm:presLayoutVars>
          <dgm:bulletEnabled val="1"/>
        </dgm:presLayoutVars>
      </dgm:prSet>
      <dgm:spPr/>
    </dgm:pt>
    <dgm:pt modelId="{B2E73B1B-BE07-B94E-8F5F-D8703149A81E}" type="pres">
      <dgm:prSet presAssocID="{79AF6FF2-6DEE-084A-991A-56CDDABF9ABB}" presName="parTrans" presStyleLbl="bgSibTrans2D1" presStyleIdx="2" presStyleCnt="3"/>
      <dgm:spPr/>
    </dgm:pt>
    <dgm:pt modelId="{47794A75-B6CD-074A-99C6-FAA45A129E78}" type="pres">
      <dgm:prSet presAssocID="{84061EFA-2ACD-364B-92F4-74083595D1ED}" presName="node" presStyleLbl="node1" presStyleIdx="2" presStyleCnt="3">
        <dgm:presLayoutVars>
          <dgm:bulletEnabled val="1"/>
        </dgm:presLayoutVars>
      </dgm:prSet>
      <dgm:spPr/>
    </dgm:pt>
  </dgm:ptLst>
  <dgm:cxnLst>
    <dgm:cxn modelId="{00126C1B-430D-914C-9097-34D530696AAA}" type="presOf" srcId="{C2BBFA17-0A89-6045-B54A-C0E0A72D66AB}" destId="{BC5E6993-3212-A645-9B3F-D8DBCA06839B}" srcOrd="0" destOrd="0" presId="urn:microsoft.com/office/officeart/2005/8/layout/radial4"/>
    <dgm:cxn modelId="{65A1542B-859F-D843-BEF2-3438363C5E9A}" type="presOf" srcId="{84061EFA-2ACD-364B-92F4-74083595D1ED}" destId="{47794A75-B6CD-074A-99C6-FAA45A129E78}" srcOrd="0" destOrd="0" presId="urn:microsoft.com/office/officeart/2005/8/layout/radial4"/>
    <dgm:cxn modelId="{BCB36834-8095-7742-9218-293BDB6675F0}" srcId="{8FAEA3A2-DFEA-C041-8F26-3545EE0F741E}" destId="{31406E96-61F7-824C-941B-3AD01B25070D}" srcOrd="1" destOrd="0" parTransId="{C2BBFA17-0A89-6045-B54A-C0E0A72D66AB}" sibTransId="{4A560A7D-EB38-1945-BC6B-0C5631E62261}"/>
    <dgm:cxn modelId="{AA696662-9E81-E843-93AB-E1ED1807F8E3}" type="presOf" srcId="{79AF6FF2-6DEE-084A-991A-56CDDABF9ABB}" destId="{B2E73B1B-BE07-B94E-8F5F-D8703149A81E}" srcOrd="0" destOrd="0" presId="urn:microsoft.com/office/officeart/2005/8/layout/radial4"/>
    <dgm:cxn modelId="{C49954A4-6885-EC4A-8449-341739569E8C}" type="presOf" srcId="{31406E96-61F7-824C-941B-3AD01B25070D}" destId="{C5F2FC25-8CBB-8F4F-816B-F827095F0CDB}" srcOrd="0" destOrd="0" presId="urn:microsoft.com/office/officeart/2005/8/layout/radial4"/>
    <dgm:cxn modelId="{2DF39CB9-EF04-2246-9941-05488D01DA36}" type="presOf" srcId="{0FCE326C-4BBA-064B-B6EE-52DA0E9F0E04}" destId="{52E4966B-B9EB-5C4D-B137-F3A577DA9D72}" srcOrd="0" destOrd="0" presId="urn:microsoft.com/office/officeart/2005/8/layout/radial4"/>
    <dgm:cxn modelId="{E80E01C0-0501-494E-AF75-5E0C6D004EEC}" srcId="{8FAEA3A2-DFEA-C041-8F26-3545EE0F741E}" destId="{0FCE326C-4BBA-064B-B6EE-52DA0E9F0E04}" srcOrd="0" destOrd="0" parTransId="{C75863DC-C285-1A4E-B7E5-5784DD99993B}" sibTransId="{7C82272B-F600-C843-A279-16C402B92100}"/>
    <dgm:cxn modelId="{01FDC4C1-6A45-134F-9EEA-C62504EBFB16}" srcId="{8FAEA3A2-DFEA-C041-8F26-3545EE0F741E}" destId="{84061EFA-2ACD-364B-92F4-74083595D1ED}" srcOrd="2" destOrd="0" parTransId="{79AF6FF2-6DEE-084A-991A-56CDDABF9ABB}" sibTransId="{26B9D4C5-D17D-2D45-AB70-C38573A8AA24}"/>
    <dgm:cxn modelId="{4CE777D7-EF12-E14B-AABF-6964B24D7782}" type="presOf" srcId="{C75863DC-C285-1A4E-B7E5-5784DD99993B}" destId="{8E49B359-8A41-EC43-9D7E-8E22A252E77D}" srcOrd="0" destOrd="0" presId="urn:microsoft.com/office/officeart/2005/8/layout/radial4"/>
    <dgm:cxn modelId="{F4F90FEB-7C33-574E-83A9-A2FDE1D71BC5}" type="presOf" srcId="{8FAEA3A2-DFEA-C041-8F26-3545EE0F741E}" destId="{072CAD1D-4A9C-FC49-9026-448C0055397F}" srcOrd="0" destOrd="0" presId="urn:microsoft.com/office/officeart/2005/8/layout/radial4"/>
    <dgm:cxn modelId="{1138D0F2-EB43-8C40-9F1C-FE9ACB4C7BED}" type="presOf" srcId="{FFFD6109-D80D-A84E-8D45-5B2A795D8BAC}" destId="{A378F64C-483C-DA47-ACC2-227AB6CAAFD9}" srcOrd="0" destOrd="0" presId="urn:microsoft.com/office/officeart/2005/8/layout/radial4"/>
    <dgm:cxn modelId="{78E05EF6-86A6-F845-B866-313ED6911BD8}" srcId="{FFFD6109-D80D-A84E-8D45-5B2A795D8BAC}" destId="{8FAEA3A2-DFEA-C041-8F26-3545EE0F741E}" srcOrd="0" destOrd="0" parTransId="{7B886058-DBDC-E14C-BF30-24A630D767BC}" sibTransId="{5B8FFBC1-3018-0E45-B48B-BE5DF8D565EC}"/>
    <dgm:cxn modelId="{1873D286-618E-9F4C-83FA-CFB198482C35}" type="presParOf" srcId="{A378F64C-483C-DA47-ACC2-227AB6CAAFD9}" destId="{072CAD1D-4A9C-FC49-9026-448C0055397F}" srcOrd="0" destOrd="0" presId="urn:microsoft.com/office/officeart/2005/8/layout/radial4"/>
    <dgm:cxn modelId="{C045FFBE-5C23-4343-BE64-EBB87625EDD4}" type="presParOf" srcId="{A378F64C-483C-DA47-ACC2-227AB6CAAFD9}" destId="{8E49B359-8A41-EC43-9D7E-8E22A252E77D}" srcOrd="1" destOrd="0" presId="urn:microsoft.com/office/officeart/2005/8/layout/radial4"/>
    <dgm:cxn modelId="{5424160E-2196-DC49-AFE6-69BEA91D110C}" type="presParOf" srcId="{A378F64C-483C-DA47-ACC2-227AB6CAAFD9}" destId="{52E4966B-B9EB-5C4D-B137-F3A577DA9D72}" srcOrd="2" destOrd="0" presId="urn:microsoft.com/office/officeart/2005/8/layout/radial4"/>
    <dgm:cxn modelId="{0E5ED5A6-DE58-9E4A-9ABD-E6DD4EA39B77}" type="presParOf" srcId="{A378F64C-483C-DA47-ACC2-227AB6CAAFD9}" destId="{BC5E6993-3212-A645-9B3F-D8DBCA06839B}" srcOrd="3" destOrd="0" presId="urn:microsoft.com/office/officeart/2005/8/layout/radial4"/>
    <dgm:cxn modelId="{4E828178-7A90-1746-BDDD-F0305889F30F}" type="presParOf" srcId="{A378F64C-483C-DA47-ACC2-227AB6CAAFD9}" destId="{C5F2FC25-8CBB-8F4F-816B-F827095F0CDB}" srcOrd="4" destOrd="0" presId="urn:microsoft.com/office/officeart/2005/8/layout/radial4"/>
    <dgm:cxn modelId="{E9426886-CDEC-B34E-9098-EB9D637E0688}" type="presParOf" srcId="{A378F64C-483C-DA47-ACC2-227AB6CAAFD9}" destId="{B2E73B1B-BE07-B94E-8F5F-D8703149A81E}" srcOrd="5" destOrd="0" presId="urn:microsoft.com/office/officeart/2005/8/layout/radial4"/>
    <dgm:cxn modelId="{18A8CBF4-C847-9544-BBDF-9723B6058FF2}" type="presParOf" srcId="{A378F64C-483C-DA47-ACC2-227AB6CAAFD9}" destId="{47794A75-B6CD-074A-99C6-FAA45A129E78}"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CAD1D-4A9C-FC49-9026-448C0055397F}">
      <dsp:nvSpPr>
        <dsp:cNvPr id="0" name=""/>
        <dsp:cNvSpPr/>
      </dsp:nvSpPr>
      <dsp:spPr>
        <a:xfrm>
          <a:off x="1390650" y="1727943"/>
          <a:ext cx="1282700" cy="12827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err="1"/>
            <a:t>MorallyWrong</a:t>
          </a:r>
          <a:endParaRPr lang="fr-FR" sz="1200" kern="1200" dirty="0"/>
        </a:p>
      </dsp:txBody>
      <dsp:txXfrm>
        <a:off x="1578497" y="1915790"/>
        <a:ext cx="907006" cy="907006"/>
      </dsp:txXfrm>
    </dsp:sp>
    <dsp:sp modelId="{8E49B359-8A41-EC43-9D7E-8E22A252E77D}">
      <dsp:nvSpPr>
        <dsp:cNvPr id="0" name=""/>
        <dsp:cNvSpPr/>
      </dsp:nvSpPr>
      <dsp:spPr>
        <a:xfrm rot="12900000">
          <a:off x="517423" y="1487784"/>
          <a:ext cx="1033388" cy="36556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E4966B-B9EB-5C4D-B137-F3A577DA9D72}">
      <dsp:nvSpPr>
        <dsp:cNvPr id="0" name=""/>
        <dsp:cNvSpPr/>
      </dsp:nvSpPr>
      <dsp:spPr>
        <a:xfrm>
          <a:off x="1584" y="886779"/>
          <a:ext cx="1218565" cy="97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fr-FR" sz="800" kern="1200" dirty="0" err="1"/>
            <a:t>CatchCovid</a:t>
          </a:r>
          <a:endParaRPr lang="fr-FR" sz="800" kern="1200" dirty="0"/>
        </a:p>
      </dsp:txBody>
      <dsp:txXfrm>
        <a:off x="30136" y="915331"/>
        <a:ext cx="1161461" cy="917748"/>
      </dsp:txXfrm>
    </dsp:sp>
    <dsp:sp modelId="{BC5E6993-3212-A645-9B3F-D8DBCA06839B}">
      <dsp:nvSpPr>
        <dsp:cNvPr id="0" name=""/>
        <dsp:cNvSpPr/>
      </dsp:nvSpPr>
      <dsp:spPr>
        <a:xfrm rot="16200000">
          <a:off x="1515305" y="968320"/>
          <a:ext cx="1033388" cy="36556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F2FC25-8CBB-8F4F-816B-F827095F0CDB}">
      <dsp:nvSpPr>
        <dsp:cNvPr id="0" name=""/>
        <dsp:cNvSpPr/>
      </dsp:nvSpPr>
      <dsp:spPr>
        <a:xfrm>
          <a:off x="1422717" y="146984"/>
          <a:ext cx="1218565" cy="97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fr-FR" sz="800" kern="1200" dirty="0" err="1"/>
            <a:t>CatchCovidTransmitCovid</a:t>
          </a:r>
          <a:endParaRPr lang="fr-FR" sz="800" kern="1200" dirty="0"/>
        </a:p>
      </dsp:txBody>
      <dsp:txXfrm>
        <a:off x="1451269" y="175536"/>
        <a:ext cx="1161461" cy="917748"/>
      </dsp:txXfrm>
    </dsp:sp>
    <dsp:sp modelId="{B2E73B1B-BE07-B94E-8F5F-D8703149A81E}">
      <dsp:nvSpPr>
        <dsp:cNvPr id="0" name=""/>
        <dsp:cNvSpPr/>
      </dsp:nvSpPr>
      <dsp:spPr>
        <a:xfrm rot="19500000">
          <a:off x="2513187" y="1487784"/>
          <a:ext cx="1033388" cy="36556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94A75-B6CD-074A-99C6-FAA45A129E78}">
      <dsp:nvSpPr>
        <dsp:cNvPr id="0" name=""/>
        <dsp:cNvSpPr/>
      </dsp:nvSpPr>
      <dsp:spPr>
        <a:xfrm>
          <a:off x="2843850" y="886779"/>
          <a:ext cx="1218565" cy="97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fr-FR" sz="800" kern="1200" dirty="0" err="1"/>
            <a:t>TransmitCovid</a:t>
          </a:r>
          <a:endParaRPr lang="fr-FR" sz="800" kern="1200" dirty="0"/>
        </a:p>
      </dsp:txBody>
      <dsp:txXfrm>
        <a:off x="2872402" y="915331"/>
        <a:ext cx="1161461" cy="91774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382B1-F78A-FF49-91EC-7299325BBB41}" type="datetimeFigureOut">
              <a:rPr lang="fr-US" smtClean="0"/>
              <a:t>7/20/22</a:t>
            </a:fld>
            <a:endParaRPr lang="fr-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A6734-A080-AF40-AA81-06E4C83498A7}" type="slidenum">
              <a:rPr lang="fr-US" smtClean="0"/>
              <a:t>‹N°›</a:t>
            </a:fld>
            <a:endParaRPr lang="fr-US"/>
          </a:p>
        </p:txBody>
      </p:sp>
    </p:spTree>
    <p:extLst>
      <p:ext uri="{BB962C8B-B14F-4D97-AF65-F5344CB8AC3E}">
        <p14:creationId xmlns:p14="http://schemas.microsoft.com/office/powerpoint/2010/main" val="3821990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3db86bf1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3db86bf1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db86bf1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db86bf1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db86bf15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3db86bf1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db86bf15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db86bf15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00C41-C478-A1DC-A9F2-96E9F567B23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US"/>
          </a:p>
        </p:txBody>
      </p:sp>
      <p:sp>
        <p:nvSpPr>
          <p:cNvPr id="3" name="Sous-titre 2">
            <a:extLst>
              <a:ext uri="{FF2B5EF4-FFF2-40B4-BE49-F238E27FC236}">
                <a16:creationId xmlns:a16="http://schemas.microsoft.com/office/drawing/2014/main" id="{638C01E2-EF81-67E1-79FE-8B47B514BD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US"/>
          </a:p>
        </p:txBody>
      </p:sp>
      <p:sp>
        <p:nvSpPr>
          <p:cNvPr id="4" name="Espace réservé de la date 3">
            <a:extLst>
              <a:ext uri="{FF2B5EF4-FFF2-40B4-BE49-F238E27FC236}">
                <a16:creationId xmlns:a16="http://schemas.microsoft.com/office/drawing/2014/main" id="{8DAB0613-AEE0-D914-B3F8-AF5AF9CCDDFB}"/>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6FCA233E-4ADC-DF07-21EA-5D970F622F4C}"/>
              </a:ext>
            </a:extLst>
          </p:cNvPr>
          <p:cNvSpPr>
            <a:spLocks noGrp="1"/>
          </p:cNvSpPr>
          <p:nvPr>
            <p:ph type="ftr" sz="quarter" idx="11"/>
          </p:nvPr>
        </p:nvSpPr>
        <p:spPr/>
        <p:txBody>
          <a:bodyPr/>
          <a:lstStyle/>
          <a:p>
            <a:endParaRPr lang="fr-US"/>
          </a:p>
        </p:txBody>
      </p:sp>
      <p:sp>
        <p:nvSpPr>
          <p:cNvPr id="6" name="Espace réservé du numéro de diapositive 5">
            <a:extLst>
              <a:ext uri="{FF2B5EF4-FFF2-40B4-BE49-F238E27FC236}">
                <a16:creationId xmlns:a16="http://schemas.microsoft.com/office/drawing/2014/main" id="{DD6B5F6B-E091-4A24-9078-D51F6B1246CE}"/>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68602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6B6E3D-731E-A480-B5C6-6F89A371417D}"/>
              </a:ext>
            </a:extLst>
          </p:cNvPr>
          <p:cNvSpPr>
            <a:spLocks noGrp="1"/>
          </p:cNvSpPr>
          <p:nvPr>
            <p:ph type="title"/>
          </p:nvPr>
        </p:nvSpPr>
        <p:spPr/>
        <p:txBody>
          <a:bodyPr/>
          <a:lstStyle/>
          <a:p>
            <a:r>
              <a:rPr lang="fr-FR"/>
              <a:t>Modifiez le style du titre</a:t>
            </a:r>
            <a:endParaRPr lang="fr-US"/>
          </a:p>
        </p:txBody>
      </p:sp>
      <p:sp>
        <p:nvSpPr>
          <p:cNvPr id="3" name="Espace réservé du texte vertical 2">
            <a:extLst>
              <a:ext uri="{FF2B5EF4-FFF2-40B4-BE49-F238E27FC236}">
                <a16:creationId xmlns:a16="http://schemas.microsoft.com/office/drawing/2014/main" id="{A801AEC0-B409-D3B3-BD40-BC123B7A819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e la date 3">
            <a:extLst>
              <a:ext uri="{FF2B5EF4-FFF2-40B4-BE49-F238E27FC236}">
                <a16:creationId xmlns:a16="http://schemas.microsoft.com/office/drawing/2014/main" id="{BBDE3A89-0741-49BA-E460-EAB99A7FCADB}"/>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C968E48B-6B2C-DBB9-8617-124CE7EEC14E}"/>
              </a:ext>
            </a:extLst>
          </p:cNvPr>
          <p:cNvSpPr>
            <a:spLocks noGrp="1"/>
          </p:cNvSpPr>
          <p:nvPr>
            <p:ph type="ftr" sz="quarter" idx="11"/>
          </p:nvPr>
        </p:nvSpPr>
        <p:spPr/>
        <p:txBody>
          <a:bodyPr/>
          <a:lstStyle/>
          <a:p>
            <a:endParaRPr lang="fr-US"/>
          </a:p>
        </p:txBody>
      </p:sp>
      <p:sp>
        <p:nvSpPr>
          <p:cNvPr id="6" name="Espace réservé du numéro de diapositive 5">
            <a:extLst>
              <a:ext uri="{FF2B5EF4-FFF2-40B4-BE49-F238E27FC236}">
                <a16:creationId xmlns:a16="http://schemas.microsoft.com/office/drawing/2014/main" id="{7CF42DDB-E116-695F-F6B5-7BE235D231DA}"/>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1461147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7D82C46-1AC3-8093-2D47-358D71CC1AD9}"/>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US"/>
          </a:p>
        </p:txBody>
      </p:sp>
      <p:sp>
        <p:nvSpPr>
          <p:cNvPr id="3" name="Espace réservé du texte vertical 2">
            <a:extLst>
              <a:ext uri="{FF2B5EF4-FFF2-40B4-BE49-F238E27FC236}">
                <a16:creationId xmlns:a16="http://schemas.microsoft.com/office/drawing/2014/main" id="{E292918C-2615-65F6-03F9-9591F28C0EC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e la date 3">
            <a:extLst>
              <a:ext uri="{FF2B5EF4-FFF2-40B4-BE49-F238E27FC236}">
                <a16:creationId xmlns:a16="http://schemas.microsoft.com/office/drawing/2014/main" id="{9F6B9A5F-D4D6-2148-0F2C-3C17777A3A61}"/>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0392998A-193D-DC1C-B85E-81742FA57183}"/>
              </a:ext>
            </a:extLst>
          </p:cNvPr>
          <p:cNvSpPr>
            <a:spLocks noGrp="1"/>
          </p:cNvSpPr>
          <p:nvPr>
            <p:ph type="ftr" sz="quarter" idx="11"/>
          </p:nvPr>
        </p:nvSpPr>
        <p:spPr/>
        <p:txBody>
          <a:bodyPr/>
          <a:lstStyle/>
          <a:p>
            <a:endParaRPr lang="fr-US"/>
          </a:p>
        </p:txBody>
      </p:sp>
      <p:sp>
        <p:nvSpPr>
          <p:cNvPr id="6" name="Espace réservé du numéro de diapositive 5">
            <a:extLst>
              <a:ext uri="{FF2B5EF4-FFF2-40B4-BE49-F238E27FC236}">
                <a16:creationId xmlns:a16="http://schemas.microsoft.com/office/drawing/2014/main" id="{69EE6EDD-E023-EF38-0669-A0C7E38CE467}"/>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353530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78804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00882-494E-6932-00A5-AE99F51C9A0F}"/>
              </a:ext>
            </a:extLst>
          </p:cNvPr>
          <p:cNvSpPr>
            <a:spLocks noGrp="1"/>
          </p:cNvSpPr>
          <p:nvPr>
            <p:ph type="title"/>
          </p:nvPr>
        </p:nvSpPr>
        <p:spPr/>
        <p:txBody>
          <a:bodyPr/>
          <a:lstStyle/>
          <a:p>
            <a:r>
              <a:rPr lang="fr-FR"/>
              <a:t>Modifiez le style du titre</a:t>
            </a:r>
            <a:endParaRPr lang="fr-US"/>
          </a:p>
        </p:txBody>
      </p:sp>
      <p:sp>
        <p:nvSpPr>
          <p:cNvPr id="3" name="Espace réservé du contenu 2">
            <a:extLst>
              <a:ext uri="{FF2B5EF4-FFF2-40B4-BE49-F238E27FC236}">
                <a16:creationId xmlns:a16="http://schemas.microsoft.com/office/drawing/2014/main" id="{C2ED03EE-8DF6-A420-4B0D-E2733F22FB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e la date 3">
            <a:extLst>
              <a:ext uri="{FF2B5EF4-FFF2-40B4-BE49-F238E27FC236}">
                <a16:creationId xmlns:a16="http://schemas.microsoft.com/office/drawing/2014/main" id="{00427ABC-0C6A-2FB9-1CCF-714291729DAC}"/>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505C2994-6B67-EBFC-C803-AD2887E895BB}"/>
              </a:ext>
            </a:extLst>
          </p:cNvPr>
          <p:cNvSpPr>
            <a:spLocks noGrp="1"/>
          </p:cNvSpPr>
          <p:nvPr>
            <p:ph type="ftr" sz="quarter" idx="11"/>
          </p:nvPr>
        </p:nvSpPr>
        <p:spPr/>
        <p:txBody>
          <a:bodyPr/>
          <a:lstStyle/>
          <a:p>
            <a:endParaRPr lang="fr-US"/>
          </a:p>
        </p:txBody>
      </p:sp>
      <p:sp>
        <p:nvSpPr>
          <p:cNvPr id="6" name="Espace réservé du numéro de diapositive 5">
            <a:extLst>
              <a:ext uri="{FF2B5EF4-FFF2-40B4-BE49-F238E27FC236}">
                <a16:creationId xmlns:a16="http://schemas.microsoft.com/office/drawing/2014/main" id="{B0513E42-41B3-2C47-9C6C-A5573E5891A4}"/>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290774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42D3D-BA70-D31B-2286-869853B68E4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US"/>
          </a:p>
        </p:txBody>
      </p:sp>
      <p:sp>
        <p:nvSpPr>
          <p:cNvPr id="3" name="Espace réservé du texte 2">
            <a:extLst>
              <a:ext uri="{FF2B5EF4-FFF2-40B4-BE49-F238E27FC236}">
                <a16:creationId xmlns:a16="http://schemas.microsoft.com/office/drawing/2014/main" id="{CC8CE479-5437-162B-6029-6B00B98E1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E830F10-8DC7-7B06-3E60-4EAAFA40EB32}"/>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91A305D2-B941-1C00-97E4-91C7807B4A33}"/>
              </a:ext>
            </a:extLst>
          </p:cNvPr>
          <p:cNvSpPr>
            <a:spLocks noGrp="1"/>
          </p:cNvSpPr>
          <p:nvPr>
            <p:ph type="ftr" sz="quarter" idx="11"/>
          </p:nvPr>
        </p:nvSpPr>
        <p:spPr/>
        <p:txBody>
          <a:bodyPr/>
          <a:lstStyle/>
          <a:p>
            <a:endParaRPr lang="fr-US"/>
          </a:p>
        </p:txBody>
      </p:sp>
      <p:sp>
        <p:nvSpPr>
          <p:cNvPr id="6" name="Espace réservé du numéro de diapositive 5">
            <a:extLst>
              <a:ext uri="{FF2B5EF4-FFF2-40B4-BE49-F238E27FC236}">
                <a16:creationId xmlns:a16="http://schemas.microsoft.com/office/drawing/2014/main" id="{350E1809-B9FE-6D01-9FC1-32C82F712D34}"/>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32481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B7E54E-A8D2-B595-B4AC-DA4AC8356796}"/>
              </a:ext>
            </a:extLst>
          </p:cNvPr>
          <p:cNvSpPr>
            <a:spLocks noGrp="1"/>
          </p:cNvSpPr>
          <p:nvPr>
            <p:ph type="title"/>
          </p:nvPr>
        </p:nvSpPr>
        <p:spPr/>
        <p:txBody>
          <a:bodyPr/>
          <a:lstStyle/>
          <a:p>
            <a:r>
              <a:rPr lang="fr-FR"/>
              <a:t>Modifiez le style du titre</a:t>
            </a:r>
            <a:endParaRPr lang="fr-US"/>
          </a:p>
        </p:txBody>
      </p:sp>
      <p:sp>
        <p:nvSpPr>
          <p:cNvPr id="3" name="Espace réservé du contenu 2">
            <a:extLst>
              <a:ext uri="{FF2B5EF4-FFF2-40B4-BE49-F238E27FC236}">
                <a16:creationId xmlns:a16="http://schemas.microsoft.com/office/drawing/2014/main" id="{15A47D62-7E17-DDCA-FE5F-88A61F624AB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u contenu 3">
            <a:extLst>
              <a:ext uri="{FF2B5EF4-FFF2-40B4-BE49-F238E27FC236}">
                <a16:creationId xmlns:a16="http://schemas.microsoft.com/office/drawing/2014/main" id="{CD16205D-6FDA-788A-4DEB-6F3BDAD189D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5" name="Espace réservé de la date 4">
            <a:extLst>
              <a:ext uri="{FF2B5EF4-FFF2-40B4-BE49-F238E27FC236}">
                <a16:creationId xmlns:a16="http://schemas.microsoft.com/office/drawing/2014/main" id="{AE717413-6A2D-CCDF-9605-2F33BB501E0E}"/>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6" name="Espace réservé du pied de page 5">
            <a:extLst>
              <a:ext uri="{FF2B5EF4-FFF2-40B4-BE49-F238E27FC236}">
                <a16:creationId xmlns:a16="http://schemas.microsoft.com/office/drawing/2014/main" id="{45DCD70C-BAD6-A716-12EC-C7BF1ACBAD16}"/>
              </a:ext>
            </a:extLst>
          </p:cNvPr>
          <p:cNvSpPr>
            <a:spLocks noGrp="1"/>
          </p:cNvSpPr>
          <p:nvPr>
            <p:ph type="ftr" sz="quarter" idx="11"/>
          </p:nvPr>
        </p:nvSpPr>
        <p:spPr/>
        <p:txBody>
          <a:bodyPr/>
          <a:lstStyle/>
          <a:p>
            <a:endParaRPr lang="fr-US"/>
          </a:p>
        </p:txBody>
      </p:sp>
      <p:sp>
        <p:nvSpPr>
          <p:cNvPr id="7" name="Espace réservé du numéro de diapositive 6">
            <a:extLst>
              <a:ext uri="{FF2B5EF4-FFF2-40B4-BE49-F238E27FC236}">
                <a16:creationId xmlns:a16="http://schemas.microsoft.com/office/drawing/2014/main" id="{84B3E695-6C22-345F-D648-5BDA73CFEA83}"/>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364237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F7819B-1564-B289-AD2F-871A707FEDFF}"/>
              </a:ext>
            </a:extLst>
          </p:cNvPr>
          <p:cNvSpPr>
            <a:spLocks noGrp="1"/>
          </p:cNvSpPr>
          <p:nvPr>
            <p:ph type="title"/>
          </p:nvPr>
        </p:nvSpPr>
        <p:spPr>
          <a:xfrm>
            <a:off x="839788" y="365125"/>
            <a:ext cx="10515600" cy="1325563"/>
          </a:xfrm>
        </p:spPr>
        <p:txBody>
          <a:bodyPr/>
          <a:lstStyle/>
          <a:p>
            <a:r>
              <a:rPr lang="fr-FR"/>
              <a:t>Modifiez le style du titre</a:t>
            </a:r>
            <a:endParaRPr lang="fr-US"/>
          </a:p>
        </p:txBody>
      </p:sp>
      <p:sp>
        <p:nvSpPr>
          <p:cNvPr id="3" name="Espace réservé du texte 2">
            <a:extLst>
              <a:ext uri="{FF2B5EF4-FFF2-40B4-BE49-F238E27FC236}">
                <a16:creationId xmlns:a16="http://schemas.microsoft.com/office/drawing/2014/main" id="{FA8FE8E5-A198-3602-327C-EF0F9DF70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1EDDAD9-5FBB-941D-AA1E-658CCA83B7C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5" name="Espace réservé du texte 4">
            <a:extLst>
              <a:ext uri="{FF2B5EF4-FFF2-40B4-BE49-F238E27FC236}">
                <a16:creationId xmlns:a16="http://schemas.microsoft.com/office/drawing/2014/main" id="{FEFD9786-448B-87DD-9910-41A94C065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2631A3C-E1F9-5A7B-DCD4-604D56E2AFC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7" name="Espace réservé de la date 6">
            <a:extLst>
              <a:ext uri="{FF2B5EF4-FFF2-40B4-BE49-F238E27FC236}">
                <a16:creationId xmlns:a16="http://schemas.microsoft.com/office/drawing/2014/main" id="{76BB8465-D1E0-0A23-6E71-CEF11A58D3A3}"/>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8" name="Espace réservé du pied de page 7">
            <a:extLst>
              <a:ext uri="{FF2B5EF4-FFF2-40B4-BE49-F238E27FC236}">
                <a16:creationId xmlns:a16="http://schemas.microsoft.com/office/drawing/2014/main" id="{2D535C8B-B8A6-14C3-50FA-D6E7E95BD638}"/>
              </a:ext>
            </a:extLst>
          </p:cNvPr>
          <p:cNvSpPr>
            <a:spLocks noGrp="1"/>
          </p:cNvSpPr>
          <p:nvPr>
            <p:ph type="ftr" sz="quarter" idx="11"/>
          </p:nvPr>
        </p:nvSpPr>
        <p:spPr/>
        <p:txBody>
          <a:bodyPr/>
          <a:lstStyle/>
          <a:p>
            <a:endParaRPr lang="fr-US"/>
          </a:p>
        </p:txBody>
      </p:sp>
      <p:sp>
        <p:nvSpPr>
          <p:cNvPr id="9" name="Espace réservé du numéro de diapositive 8">
            <a:extLst>
              <a:ext uri="{FF2B5EF4-FFF2-40B4-BE49-F238E27FC236}">
                <a16:creationId xmlns:a16="http://schemas.microsoft.com/office/drawing/2014/main" id="{5F1966B9-FD96-761C-B2BB-D17B00D9F269}"/>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252645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3B9A12-E2F4-2E0A-FC8A-BBE819BFE312}"/>
              </a:ext>
            </a:extLst>
          </p:cNvPr>
          <p:cNvSpPr>
            <a:spLocks noGrp="1"/>
          </p:cNvSpPr>
          <p:nvPr>
            <p:ph type="title"/>
          </p:nvPr>
        </p:nvSpPr>
        <p:spPr/>
        <p:txBody>
          <a:bodyPr/>
          <a:lstStyle/>
          <a:p>
            <a:r>
              <a:rPr lang="fr-FR"/>
              <a:t>Modifiez le style du titre</a:t>
            </a:r>
            <a:endParaRPr lang="fr-US"/>
          </a:p>
        </p:txBody>
      </p:sp>
      <p:sp>
        <p:nvSpPr>
          <p:cNvPr id="3" name="Espace réservé de la date 2">
            <a:extLst>
              <a:ext uri="{FF2B5EF4-FFF2-40B4-BE49-F238E27FC236}">
                <a16:creationId xmlns:a16="http://schemas.microsoft.com/office/drawing/2014/main" id="{D0D0A060-50D0-6031-4F6F-CC59AFA5C086}"/>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4" name="Espace réservé du pied de page 3">
            <a:extLst>
              <a:ext uri="{FF2B5EF4-FFF2-40B4-BE49-F238E27FC236}">
                <a16:creationId xmlns:a16="http://schemas.microsoft.com/office/drawing/2014/main" id="{6939251B-0DD3-8262-393A-01AECD9E2A0F}"/>
              </a:ext>
            </a:extLst>
          </p:cNvPr>
          <p:cNvSpPr>
            <a:spLocks noGrp="1"/>
          </p:cNvSpPr>
          <p:nvPr>
            <p:ph type="ftr" sz="quarter" idx="11"/>
          </p:nvPr>
        </p:nvSpPr>
        <p:spPr/>
        <p:txBody>
          <a:bodyPr/>
          <a:lstStyle/>
          <a:p>
            <a:endParaRPr lang="fr-US"/>
          </a:p>
        </p:txBody>
      </p:sp>
      <p:sp>
        <p:nvSpPr>
          <p:cNvPr id="5" name="Espace réservé du numéro de diapositive 4">
            <a:extLst>
              <a:ext uri="{FF2B5EF4-FFF2-40B4-BE49-F238E27FC236}">
                <a16:creationId xmlns:a16="http://schemas.microsoft.com/office/drawing/2014/main" id="{18817930-8FFF-31A0-C8E8-99B0076B3DFF}"/>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68238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37E7BC1-98BF-4477-3F31-92EE885130AC}"/>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3" name="Espace réservé du pied de page 2">
            <a:extLst>
              <a:ext uri="{FF2B5EF4-FFF2-40B4-BE49-F238E27FC236}">
                <a16:creationId xmlns:a16="http://schemas.microsoft.com/office/drawing/2014/main" id="{7BEF4397-31D2-498F-EE05-F4215F055524}"/>
              </a:ext>
            </a:extLst>
          </p:cNvPr>
          <p:cNvSpPr>
            <a:spLocks noGrp="1"/>
          </p:cNvSpPr>
          <p:nvPr>
            <p:ph type="ftr" sz="quarter" idx="11"/>
          </p:nvPr>
        </p:nvSpPr>
        <p:spPr/>
        <p:txBody>
          <a:bodyPr/>
          <a:lstStyle/>
          <a:p>
            <a:endParaRPr lang="fr-US"/>
          </a:p>
        </p:txBody>
      </p:sp>
      <p:sp>
        <p:nvSpPr>
          <p:cNvPr id="4" name="Espace réservé du numéro de diapositive 3">
            <a:extLst>
              <a:ext uri="{FF2B5EF4-FFF2-40B4-BE49-F238E27FC236}">
                <a16:creationId xmlns:a16="http://schemas.microsoft.com/office/drawing/2014/main" id="{297ED2F4-643D-D565-EB7C-3DC6A094A6D1}"/>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293242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6616AA-67CC-F76B-DC7A-50481B4572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US"/>
          </a:p>
        </p:txBody>
      </p:sp>
      <p:sp>
        <p:nvSpPr>
          <p:cNvPr id="3" name="Espace réservé du contenu 2">
            <a:extLst>
              <a:ext uri="{FF2B5EF4-FFF2-40B4-BE49-F238E27FC236}">
                <a16:creationId xmlns:a16="http://schemas.microsoft.com/office/drawing/2014/main" id="{D505725F-888B-7F58-CBFD-EF3AE9E929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u texte 3">
            <a:extLst>
              <a:ext uri="{FF2B5EF4-FFF2-40B4-BE49-F238E27FC236}">
                <a16:creationId xmlns:a16="http://schemas.microsoft.com/office/drawing/2014/main" id="{2BD12672-6526-EA0E-9C26-53BD7EDB7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7F0BB9-4C17-CE86-C0A9-E6CCC2BD9EB4}"/>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6" name="Espace réservé du pied de page 5">
            <a:extLst>
              <a:ext uri="{FF2B5EF4-FFF2-40B4-BE49-F238E27FC236}">
                <a16:creationId xmlns:a16="http://schemas.microsoft.com/office/drawing/2014/main" id="{E0C787D9-903C-0A9B-370E-49A1CAECBA5E}"/>
              </a:ext>
            </a:extLst>
          </p:cNvPr>
          <p:cNvSpPr>
            <a:spLocks noGrp="1"/>
          </p:cNvSpPr>
          <p:nvPr>
            <p:ph type="ftr" sz="quarter" idx="11"/>
          </p:nvPr>
        </p:nvSpPr>
        <p:spPr/>
        <p:txBody>
          <a:bodyPr/>
          <a:lstStyle/>
          <a:p>
            <a:endParaRPr lang="fr-US"/>
          </a:p>
        </p:txBody>
      </p:sp>
      <p:sp>
        <p:nvSpPr>
          <p:cNvPr id="7" name="Espace réservé du numéro de diapositive 6">
            <a:extLst>
              <a:ext uri="{FF2B5EF4-FFF2-40B4-BE49-F238E27FC236}">
                <a16:creationId xmlns:a16="http://schemas.microsoft.com/office/drawing/2014/main" id="{03EE9B30-7BB2-CEBA-8FA1-2570E0CF9FFD}"/>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261940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F28E33-3138-9651-98A0-78DE3C1704E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US"/>
          </a:p>
        </p:txBody>
      </p:sp>
      <p:sp>
        <p:nvSpPr>
          <p:cNvPr id="3" name="Espace réservé pour une image  2">
            <a:extLst>
              <a:ext uri="{FF2B5EF4-FFF2-40B4-BE49-F238E27FC236}">
                <a16:creationId xmlns:a16="http://schemas.microsoft.com/office/drawing/2014/main" id="{25205F34-0671-57E0-D827-20C4B740EF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US"/>
          </a:p>
        </p:txBody>
      </p:sp>
      <p:sp>
        <p:nvSpPr>
          <p:cNvPr id="4" name="Espace réservé du texte 3">
            <a:extLst>
              <a:ext uri="{FF2B5EF4-FFF2-40B4-BE49-F238E27FC236}">
                <a16:creationId xmlns:a16="http://schemas.microsoft.com/office/drawing/2014/main" id="{CB8056D0-686B-613C-48CD-0725C72A4F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4850AAD-073E-7DCC-EC5A-27F12F830E53}"/>
              </a:ext>
            </a:extLst>
          </p:cNvPr>
          <p:cNvSpPr>
            <a:spLocks noGrp="1"/>
          </p:cNvSpPr>
          <p:nvPr>
            <p:ph type="dt" sz="half" idx="10"/>
          </p:nvPr>
        </p:nvSpPr>
        <p:spPr/>
        <p:txBody>
          <a:bodyPr/>
          <a:lstStyle/>
          <a:p>
            <a:fld id="{7DDDCFFA-4DFF-5447-B451-90489EE87298}" type="datetimeFigureOut">
              <a:rPr lang="fr-US" smtClean="0"/>
              <a:t>7/20/22</a:t>
            </a:fld>
            <a:endParaRPr lang="fr-US"/>
          </a:p>
        </p:txBody>
      </p:sp>
      <p:sp>
        <p:nvSpPr>
          <p:cNvPr id="6" name="Espace réservé du pied de page 5">
            <a:extLst>
              <a:ext uri="{FF2B5EF4-FFF2-40B4-BE49-F238E27FC236}">
                <a16:creationId xmlns:a16="http://schemas.microsoft.com/office/drawing/2014/main" id="{BB86C645-9ECC-6465-8CF7-D4000D541281}"/>
              </a:ext>
            </a:extLst>
          </p:cNvPr>
          <p:cNvSpPr>
            <a:spLocks noGrp="1"/>
          </p:cNvSpPr>
          <p:nvPr>
            <p:ph type="ftr" sz="quarter" idx="11"/>
          </p:nvPr>
        </p:nvSpPr>
        <p:spPr/>
        <p:txBody>
          <a:bodyPr/>
          <a:lstStyle/>
          <a:p>
            <a:endParaRPr lang="fr-US"/>
          </a:p>
        </p:txBody>
      </p:sp>
      <p:sp>
        <p:nvSpPr>
          <p:cNvPr id="7" name="Espace réservé du numéro de diapositive 6">
            <a:extLst>
              <a:ext uri="{FF2B5EF4-FFF2-40B4-BE49-F238E27FC236}">
                <a16:creationId xmlns:a16="http://schemas.microsoft.com/office/drawing/2014/main" id="{FDA1F3A2-68C1-A332-0569-8233AF40E8F0}"/>
              </a:ext>
            </a:extLst>
          </p:cNvPr>
          <p:cNvSpPr>
            <a:spLocks noGrp="1"/>
          </p:cNvSpPr>
          <p:nvPr>
            <p:ph type="sldNum" sz="quarter" idx="12"/>
          </p:nvPr>
        </p:nvSpPr>
        <p:spPr/>
        <p:txBody>
          <a:bodyPr/>
          <a:lstStyle/>
          <a:p>
            <a:fld id="{AFE58E9C-873C-3445-9DCD-8F6699027494}" type="slidenum">
              <a:rPr lang="fr-US" smtClean="0"/>
              <a:t>‹N°›</a:t>
            </a:fld>
            <a:endParaRPr lang="fr-US"/>
          </a:p>
        </p:txBody>
      </p:sp>
    </p:spTree>
    <p:extLst>
      <p:ext uri="{BB962C8B-B14F-4D97-AF65-F5344CB8AC3E}">
        <p14:creationId xmlns:p14="http://schemas.microsoft.com/office/powerpoint/2010/main" val="797557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F0F7C61-C81D-5DDD-DFD3-30EFA9611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US"/>
          </a:p>
        </p:txBody>
      </p:sp>
      <p:sp>
        <p:nvSpPr>
          <p:cNvPr id="3" name="Espace réservé du texte 2">
            <a:extLst>
              <a:ext uri="{FF2B5EF4-FFF2-40B4-BE49-F238E27FC236}">
                <a16:creationId xmlns:a16="http://schemas.microsoft.com/office/drawing/2014/main" id="{DB7F5BE2-D057-606B-3422-6736A90CA6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US"/>
          </a:p>
        </p:txBody>
      </p:sp>
      <p:sp>
        <p:nvSpPr>
          <p:cNvPr id="4" name="Espace réservé de la date 3">
            <a:extLst>
              <a:ext uri="{FF2B5EF4-FFF2-40B4-BE49-F238E27FC236}">
                <a16:creationId xmlns:a16="http://schemas.microsoft.com/office/drawing/2014/main" id="{8F0F53FA-19ED-C255-900D-13B69E3287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DDCFFA-4DFF-5447-B451-90489EE87298}" type="datetimeFigureOut">
              <a:rPr lang="fr-US" smtClean="0"/>
              <a:t>7/20/22</a:t>
            </a:fld>
            <a:endParaRPr lang="fr-US"/>
          </a:p>
        </p:txBody>
      </p:sp>
      <p:sp>
        <p:nvSpPr>
          <p:cNvPr id="5" name="Espace réservé du pied de page 4">
            <a:extLst>
              <a:ext uri="{FF2B5EF4-FFF2-40B4-BE49-F238E27FC236}">
                <a16:creationId xmlns:a16="http://schemas.microsoft.com/office/drawing/2014/main" id="{9FB665B0-032C-98D6-145C-049BC6E08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US"/>
          </a:p>
        </p:txBody>
      </p:sp>
      <p:sp>
        <p:nvSpPr>
          <p:cNvPr id="6" name="Espace réservé du numéro de diapositive 5">
            <a:extLst>
              <a:ext uri="{FF2B5EF4-FFF2-40B4-BE49-F238E27FC236}">
                <a16:creationId xmlns:a16="http://schemas.microsoft.com/office/drawing/2014/main" id="{FA69C8EA-635C-91B6-D807-FDB1931B6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58E9C-873C-3445-9DCD-8F6699027494}" type="slidenum">
              <a:rPr lang="fr-US" smtClean="0"/>
              <a:t>‹N°›</a:t>
            </a:fld>
            <a:endParaRPr lang="fr-US"/>
          </a:p>
        </p:txBody>
      </p:sp>
    </p:spTree>
    <p:extLst>
      <p:ext uri="{BB962C8B-B14F-4D97-AF65-F5344CB8AC3E}">
        <p14:creationId xmlns:p14="http://schemas.microsoft.com/office/powerpoint/2010/main" val="2339026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1.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8AC42B-37E1-7B89-FB87-5943C44C73D4}"/>
              </a:ext>
            </a:extLst>
          </p:cNvPr>
          <p:cNvSpPr/>
          <p:nvPr/>
        </p:nvSpPr>
        <p:spPr>
          <a:xfrm>
            <a:off x="3308194" y="-130350"/>
            <a:ext cx="6040593" cy="6040593"/>
          </a:xfrm>
          <a:prstGeom prst="rect">
            <a:avLst/>
          </a:prstGeom>
          <a:blipFill dpi="0" rotWithShape="1">
            <a:blip r:embed="rId2">
              <a:alphaModFix amt="3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Diagonal Corner Rectangle 21">
            <a:extLst>
              <a:ext uri="{FF2B5EF4-FFF2-40B4-BE49-F238E27FC236}">
                <a16:creationId xmlns:a16="http://schemas.microsoft.com/office/drawing/2014/main" id="{35803E92-F6C0-390B-701E-4BF494D8D579}"/>
              </a:ext>
            </a:extLst>
          </p:cNvPr>
          <p:cNvSpPr/>
          <p:nvPr/>
        </p:nvSpPr>
        <p:spPr>
          <a:xfrm flipH="1">
            <a:off x="0" y="5349875"/>
            <a:ext cx="12192000" cy="1508125"/>
          </a:xfrm>
          <a:prstGeom prst="snip2DiagRect">
            <a:avLst>
              <a:gd name="adj1" fmla="val 0"/>
              <a:gd name="adj2" fmla="val 50000"/>
            </a:avLst>
          </a:prstGeom>
          <a:solidFill>
            <a:srgbClr val="0F452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pic>
        <p:nvPicPr>
          <p:cNvPr id="6" name="Picture 8">
            <a:extLst>
              <a:ext uri="{FF2B5EF4-FFF2-40B4-BE49-F238E27FC236}">
                <a16:creationId xmlns:a16="http://schemas.microsoft.com/office/drawing/2014/main" id="{4A2A1D30-FD10-4D4C-5183-D6331DE95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099" t="17577" r="12080" b="17770"/>
          <a:stretch>
            <a:fillRect/>
          </a:stretch>
        </p:blipFill>
        <p:spPr bwMode="auto">
          <a:xfrm>
            <a:off x="5740400" y="5353050"/>
            <a:ext cx="128746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3E40D080-CA51-E061-0D7E-E0A3DA5709D8}"/>
              </a:ext>
            </a:extLst>
          </p:cNvPr>
          <p:cNvSpPr>
            <a:spLocks noChangeArrowheads="1"/>
          </p:cNvSpPr>
          <p:nvPr/>
        </p:nvSpPr>
        <p:spPr bwMode="auto">
          <a:xfrm>
            <a:off x="3252788" y="64516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800" dirty="0">
                <a:solidFill>
                  <a:srgbClr val="FFFFFF"/>
                </a:solidFill>
                <a:latin typeface="Montserrat Light" panose="00000400000000000000" pitchFamily="50" charset="0"/>
              </a:rPr>
              <a:t>July 20, 2022</a:t>
            </a:r>
          </a:p>
        </p:txBody>
      </p:sp>
      <p:pic>
        <p:nvPicPr>
          <p:cNvPr id="8" name="Picture 6">
            <a:extLst>
              <a:ext uri="{FF2B5EF4-FFF2-40B4-BE49-F238E27FC236}">
                <a16:creationId xmlns:a16="http://schemas.microsoft.com/office/drawing/2014/main" id="{DA7C17E6-664E-8F1B-8284-571C5A24CA7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8700" y="5911850"/>
            <a:ext cx="1003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3">
            <a:extLst>
              <a:ext uri="{FF2B5EF4-FFF2-40B4-BE49-F238E27FC236}">
                <a16:creationId xmlns:a16="http://schemas.microsoft.com/office/drawing/2014/main" id="{74C447D5-7AC9-3B1B-0D89-9878F449D90D}"/>
              </a:ext>
            </a:extLst>
          </p:cNvPr>
          <p:cNvSpPr>
            <a:spLocks noGrp="1" noChangeArrowheads="1"/>
          </p:cNvSpPr>
          <p:nvPr>
            <p:ph type="ctrTitle"/>
          </p:nvPr>
        </p:nvSpPr>
        <p:spPr>
          <a:xfrm>
            <a:off x="700337" y="1134385"/>
            <a:ext cx="10791326" cy="2817735"/>
          </a:xfrm>
        </p:spPr>
        <p:txBody>
          <a:bodyPr/>
          <a:lstStyle/>
          <a:p>
            <a:r>
              <a:rPr lang="en-US" altLang="en-US" sz="4800" b="1"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t>Moral Judgements Online</a:t>
            </a:r>
            <a:br>
              <a:rPr lang="en-US" altLang="en-US" sz="4800" b="1"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br>
            <a:r>
              <a:rPr lang="en-US" altLang="en-US" sz="4800" b="1"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t> </a:t>
            </a:r>
            <a:br>
              <a:rPr lang="en-US" altLang="en-US" sz="4800" b="1"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br>
            <a:r>
              <a:rPr lang="en-US" altLang="en-US" sz="2800"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t>Learning Noceboes for Infectious Risk </a:t>
            </a:r>
            <a:br>
              <a:rPr lang="en-US" altLang="en-US" sz="2800"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br>
            <a:r>
              <a:rPr lang="en-US" altLang="en-US" sz="2800"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rPr>
              <a:t>(MJOLNIR)</a:t>
            </a:r>
            <a:endParaRPr lang="en-US" altLang="en-US" sz="4800" dirty="0">
              <a:solidFill>
                <a:schemeClr val="accent6">
                  <a:lumMod val="50000"/>
                </a:schemeClr>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30707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921B59-D7EC-D983-8DA4-F764402FD4F6}"/>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rgbClr val="FFFFFF"/>
                </a:solidFill>
              </a:rPr>
              <a:t>1.2 Update Model</a:t>
            </a:r>
            <a:endParaRPr lang="en-US" sz="3200" dirty="0">
              <a:solidFill>
                <a:schemeClr val="bg1"/>
              </a:solidFill>
            </a:endParaRPr>
          </a:p>
        </p:txBody>
      </p:sp>
      <p:pic>
        <p:nvPicPr>
          <p:cNvPr id="8" name="Espace réservé du contenu 14" descr="Une image contenant texte&#10;&#10;Description générée automatiquement">
            <a:extLst>
              <a:ext uri="{FF2B5EF4-FFF2-40B4-BE49-F238E27FC236}">
                <a16:creationId xmlns:a16="http://schemas.microsoft.com/office/drawing/2014/main" id="{27696EB4-8841-5176-8A3C-AA100322A324}"/>
              </a:ext>
            </a:extLst>
          </p:cNvPr>
          <p:cNvPicPr>
            <a:picLocks noGrp="1" noChangeAspect="1"/>
          </p:cNvPicPr>
          <p:nvPr>
            <p:ph idx="1"/>
          </p:nvPr>
        </p:nvPicPr>
        <p:blipFill>
          <a:blip r:embed="rId2"/>
          <a:stretch>
            <a:fillRect/>
          </a:stretch>
        </p:blipFill>
        <p:spPr>
          <a:xfrm>
            <a:off x="-1" y="0"/>
            <a:ext cx="5397335" cy="6862954"/>
          </a:xfrm>
          <a:prstGeom prst="rect">
            <a:avLst/>
          </a:prstGeom>
        </p:spPr>
      </p:pic>
      <p:pic>
        <p:nvPicPr>
          <p:cNvPr id="9" name="Espace réservé du contenu 4" descr="Une image contenant table&#10;&#10;Description générée automatiquement">
            <a:extLst>
              <a:ext uri="{FF2B5EF4-FFF2-40B4-BE49-F238E27FC236}">
                <a16:creationId xmlns:a16="http://schemas.microsoft.com/office/drawing/2014/main" id="{69B6A261-4D2A-EF5F-538C-5DD6F3D449EE}"/>
              </a:ext>
            </a:extLst>
          </p:cNvPr>
          <p:cNvPicPr>
            <a:picLocks noChangeAspect="1"/>
          </p:cNvPicPr>
          <p:nvPr/>
        </p:nvPicPr>
        <p:blipFill>
          <a:blip r:embed="rId3"/>
          <a:stretch>
            <a:fillRect/>
          </a:stretch>
        </p:blipFill>
        <p:spPr>
          <a:xfrm>
            <a:off x="5397334" y="-1"/>
            <a:ext cx="3859482" cy="6861305"/>
          </a:xfrm>
          <a:prstGeom prst="rect">
            <a:avLst/>
          </a:prstGeom>
        </p:spPr>
      </p:pic>
    </p:spTree>
    <p:extLst>
      <p:ext uri="{BB962C8B-B14F-4D97-AF65-F5344CB8AC3E}">
        <p14:creationId xmlns:p14="http://schemas.microsoft.com/office/powerpoint/2010/main" val="64140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51"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 9" descr="Une image contenant table&#10;&#10;Description générée automatiquement">
            <a:extLst>
              <a:ext uri="{FF2B5EF4-FFF2-40B4-BE49-F238E27FC236}">
                <a16:creationId xmlns:a16="http://schemas.microsoft.com/office/drawing/2014/main" id="{C50929C9-710D-E95A-64EF-56B4C367A7D4}"/>
              </a:ext>
            </a:extLst>
          </p:cNvPr>
          <p:cNvPicPr>
            <a:picLocks noChangeAspect="1"/>
          </p:cNvPicPr>
          <p:nvPr/>
        </p:nvPicPr>
        <p:blipFill>
          <a:blip r:embed="rId2"/>
          <a:stretch>
            <a:fillRect/>
          </a:stretch>
        </p:blipFill>
        <p:spPr>
          <a:xfrm>
            <a:off x="6479837" y="569701"/>
            <a:ext cx="5586942" cy="2137005"/>
          </a:xfrm>
          <a:prstGeom prst="rect">
            <a:avLst/>
          </a:prstGeom>
        </p:spPr>
      </p:pic>
      <p:sp>
        <p:nvSpPr>
          <p:cNvPr id="72" name="Rectangle 7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space réservé du contenu 5">
            <a:extLst>
              <a:ext uri="{FF2B5EF4-FFF2-40B4-BE49-F238E27FC236}">
                <a16:creationId xmlns:a16="http://schemas.microsoft.com/office/drawing/2014/main" id="{14C6BF74-2443-94DA-9D35-470F3BB8B159}"/>
              </a:ext>
            </a:extLst>
          </p:cNvPr>
          <p:cNvPicPr>
            <a:picLocks noGrp="1" noChangeAspect="1"/>
          </p:cNvPicPr>
          <p:nvPr>
            <p:ph idx="1"/>
          </p:nvPr>
        </p:nvPicPr>
        <p:blipFill>
          <a:blip r:embed="rId3"/>
          <a:stretch>
            <a:fillRect/>
          </a:stretch>
        </p:blipFill>
        <p:spPr>
          <a:xfrm>
            <a:off x="1467233" y="3315854"/>
            <a:ext cx="4150884" cy="3455611"/>
          </a:xfrm>
          <a:prstGeom prst="rect">
            <a:avLst/>
          </a:prstGeom>
        </p:spPr>
      </p:pic>
      <p:pic>
        <p:nvPicPr>
          <p:cNvPr id="12" name="Image 11">
            <a:extLst>
              <a:ext uri="{FF2B5EF4-FFF2-40B4-BE49-F238E27FC236}">
                <a16:creationId xmlns:a16="http://schemas.microsoft.com/office/drawing/2014/main" id="{63F058C3-83AD-7B02-C79E-A9770707CF8B}"/>
              </a:ext>
            </a:extLst>
          </p:cNvPr>
          <p:cNvPicPr>
            <a:picLocks noChangeAspect="1"/>
          </p:cNvPicPr>
          <p:nvPr/>
        </p:nvPicPr>
        <p:blipFill>
          <a:blip r:embed="rId4"/>
          <a:stretch>
            <a:fillRect/>
          </a:stretch>
        </p:blipFill>
        <p:spPr>
          <a:xfrm>
            <a:off x="6479838" y="3353610"/>
            <a:ext cx="5586942" cy="3380099"/>
          </a:xfrm>
          <a:prstGeom prst="rect">
            <a:avLst/>
          </a:prstGeom>
        </p:spPr>
      </p:pic>
      <p:graphicFrame>
        <p:nvGraphicFramePr>
          <p:cNvPr id="5" name="Diagramme 4">
            <a:extLst>
              <a:ext uri="{FF2B5EF4-FFF2-40B4-BE49-F238E27FC236}">
                <a16:creationId xmlns:a16="http://schemas.microsoft.com/office/drawing/2014/main" id="{8F63732C-87EC-52D3-DF9F-0B09D0A50C14}"/>
              </a:ext>
            </a:extLst>
          </p:cNvPr>
          <p:cNvGraphicFramePr/>
          <p:nvPr>
            <p:extLst>
              <p:ext uri="{D42A27DB-BD31-4B8C-83A1-F6EECF244321}">
                <p14:modId xmlns:p14="http://schemas.microsoft.com/office/powerpoint/2010/main" val="63385232"/>
              </p:ext>
            </p:extLst>
          </p:nvPr>
        </p:nvGraphicFramePr>
        <p:xfrm>
          <a:off x="1424775" y="193013"/>
          <a:ext cx="4064000" cy="31576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6625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921B59-D7EC-D983-8DA4-F764402FD4F6}"/>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rgbClr val="FFFFFF"/>
                </a:solidFill>
              </a:rPr>
              <a:t>1.2 Update Model</a:t>
            </a:r>
            <a:endParaRPr lang="en-US" sz="3200" dirty="0">
              <a:solidFill>
                <a:schemeClr val="bg1"/>
              </a:solidFill>
            </a:endParaRPr>
          </a:p>
        </p:txBody>
      </p:sp>
      <p:pic>
        <p:nvPicPr>
          <p:cNvPr id="8" name="Image 7">
            <a:extLst>
              <a:ext uri="{FF2B5EF4-FFF2-40B4-BE49-F238E27FC236}">
                <a16:creationId xmlns:a16="http://schemas.microsoft.com/office/drawing/2014/main" id="{F0D387AE-769D-9BC2-0E49-C7B8182A2261}"/>
              </a:ext>
            </a:extLst>
          </p:cNvPr>
          <p:cNvPicPr>
            <a:picLocks noChangeAspect="1"/>
          </p:cNvPicPr>
          <p:nvPr/>
        </p:nvPicPr>
        <p:blipFill>
          <a:blip r:embed="rId2"/>
          <a:stretch>
            <a:fillRect/>
          </a:stretch>
        </p:blipFill>
        <p:spPr>
          <a:xfrm>
            <a:off x="6052315" y="2124852"/>
            <a:ext cx="6098121" cy="3765589"/>
          </a:xfrm>
          <a:prstGeom prst="rect">
            <a:avLst/>
          </a:prstGeom>
        </p:spPr>
      </p:pic>
      <p:pic>
        <p:nvPicPr>
          <p:cNvPr id="9" name="Image 8">
            <a:extLst>
              <a:ext uri="{FF2B5EF4-FFF2-40B4-BE49-F238E27FC236}">
                <a16:creationId xmlns:a16="http://schemas.microsoft.com/office/drawing/2014/main" id="{91D51F85-704C-2DEA-EBFA-2FB37E2EC536}"/>
              </a:ext>
            </a:extLst>
          </p:cNvPr>
          <p:cNvPicPr>
            <a:picLocks noChangeAspect="1"/>
          </p:cNvPicPr>
          <p:nvPr/>
        </p:nvPicPr>
        <p:blipFill>
          <a:blip r:embed="rId3"/>
          <a:stretch>
            <a:fillRect/>
          </a:stretch>
        </p:blipFill>
        <p:spPr>
          <a:xfrm>
            <a:off x="41564" y="2124852"/>
            <a:ext cx="6098120" cy="3765588"/>
          </a:xfrm>
          <a:prstGeom prst="rect">
            <a:avLst/>
          </a:prstGeom>
        </p:spPr>
      </p:pic>
    </p:spTree>
    <p:extLst>
      <p:ext uri="{BB962C8B-B14F-4D97-AF65-F5344CB8AC3E}">
        <p14:creationId xmlns:p14="http://schemas.microsoft.com/office/powerpoint/2010/main" val="332048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able&#10;&#10;Description générée automatiquement">
            <a:extLst>
              <a:ext uri="{FF2B5EF4-FFF2-40B4-BE49-F238E27FC236}">
                <a16:creationId xmlns:a16="http://schemas.microsoft.com/office/drawing/2014/main" id="{1726C589-0453-CC7B-37CA-26DE3EC4650E}"/>
              </a:ext>
            </a:extLst>
          </p:cNvPr>
          <p:cNvPicPr>
            <a:picLocks noGrp="1" noChangeAspect="1"/>
          </p:cNvPicPr>
          <p:nvPr>
            <p:ph idx="1"/>
          </p:nvPr>
        </p:nvPicPr>
        <p:blipFill>
          <a:blip r:embed="rId2"/>
          <a:stretch>
            <a:fillRect/>
          </a:stretch>
        </p:blipFill>
        <p:spPr>
          <a:xfrm>
            <a:off x="642938" y="1679575"/>
            <a:ext cx="3683000" cy="4384675"/>
          </a:xfrm>
          <a:prstGeom prst="rect">
            <a:avLst/>
          </a:prstGeom>
        </p:spPr>
      </p:pic>
      <p:pic>
        <p:nvPicPr>
          <p:cNvPr id="6" name="Image 5">
            <a:extLst>
              <a:ext uri="{FF2B5EF4-FFF2-40B4-BE49-F238E27FC236}">
                <a16:creationId xmlns:a16="http://schemas.microsoft.com/office/drawing/2014/main" id="{430E5DB4-F120-E2C1-19A3-0F0F2CABFAD0}"/>
              </a:ext>
            </a:extLst>
          </p:cNvPr>
          <p:cNvPicPr>
            <a:picLocks noChangeAspect="1"/>
          </p:cNvPicPr>
          <p:nvPr/>
        </p:nvPicPr>
        <p:blipFill>
          <a:blip r:embed="rId3"/>
          <a:stretch>
            <a:fillRect/>
          </a:stretch>
        </p:blipFill>
        <p:spPr>
          <a:xfrm>
            <a:off x="4400550" y="1679575"/>
            <a:ext cx="7146925" cy="4384675"/>
          </a:xfrm>
          <a:prstGeom prst="rect">
            <a:avLst/>
          </a:prstGeom>
        </p:spPr>
      </p:pic>
      <p:sp>
        <p:nvSpPr>
          <p:cNvPr id="2" name="Titre 1">
            <a:extLst>
              <a:ext uri="{FF2B5EF4-FFF2-40B4-BE49-F238E27FC236}">
                <a16:creationId xmlns:a16="http://schemas.microsoft.com/office/drawing/2014/main" id="{11D4C655-567C-F074-F5E6-899B898E45D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1.5 Spill over effect, Update and Product model</a:t>
            </a:r>
          </a:p>
        </p:txBody>
      </p:sp>
    </p:spTree>
    <p:extLst>
      <p:ext uri="{BB962C8B-B14F-4D97-AF65-F5344CB8AC3E}">
        <p14:creationId xmlns:p14="http://schemas.microsoft.com/office/powerpoint/2010/main" val="57656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857FE2FF-CCA6-DE3D-DCC8-4CBDD69A6425}"/>
              </a:ext>
            </a:extLst>
          </p:cNvPr>
          <p:cNvPicPr>
            <a:picLocks noChangeAspect="1"/>
          </p:cNvPicPr>
          <p:nvPr/>
        </p:nvPicPr>
        <p:blipFill>
          <a:blip r:embed="rId2"/>
          <a:stretch>
            <a:fillRect/>
          </a:stretch>
        </p:blipFill>
        <p:spPr>
          <a:xfrm>
            <a:off x="769617" y="321734"/>
            <a:ext cx="4801934" cy="2905170"/>
          </a:xfrm>
          <a:prstGeom prst="rect">
            <a:avLst/>
          </a:prstGeom>
        </p:spPr>
      </p:pic>
      <p:pic>
        <p:nvPicPr>
          <p:cNvPr id="11" name="Image 10" descr="Une image contenant table&#10;&#10;Description générée automatiquement">
            <a:extLst>
              <a:ext uri="{FF2B5EF4-FFF2-40B4-BE49-F238E27FC236}">
                <a16:creationId xmlns:a16="http://schemas.microsoft.com/office/drawing/2014/main" id="{42BF739B-B124-BD78-AFE1-84E2B606C80B}"/>
              </a:ext>
            </a:extLst>
          </p:cNvPr>
          <p:cNvPicPr>
            <a:picLocks noChangeAspect="1"/>
          </p:cNvPicPr>
          <p:nvPr/>
        </p:nvPicPr>
        <p:blipFill>
          <a:blip r:embed="rId3"/>
          <a:stretch>
            <a:fillRect/>
          </a:stretch>
        </p:blipFill>
        <p:spPr>
          <a:xfrm>
            <a:off x="649522" y="3631096"/>
            <a:ext cx="5042121" cy="2760560"/>
          </a:xfrm>
          <a:prstGeom prst="rect">
            <a:avLst/>
          </a:prstGeom>
        </p:spPr>
      </p:pic>
      <p:sp>
        <p:nvSpPr>
          <p:cNvPr id="27" name="Rectangle 26">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a:extLst>
              <a:ext uri="{FF2B5EF4-FFF2-40B4-BE49-F238E27FC236}">
                <a16:creationId xmlns:a16="http://schemas.microsoft.com/office/drawing/2014/main" id="{227BF50C-F796-0194-2F16-CB74C3F90535}"/>
              </a:ext>
            </a:extLst>
          </p:cNvPr>
          <p:cNvPicPr>
            <a:picLocks noChangeAspect="1"/>
          </p:cNvPicPr>
          <p:nvPr/>
        </p:nvPicPr>
        <p:blipFill>
          <a:blip r:embed="rId4"/>
          <a:stretch>
            <a:fillRect/>
          </a:stretch>
        </p:blipFill>
        <p:spPr>
          <a:xfrm>
            <a:off x="6308034" y="391249"/>
            <a:ext cx="5426764" cy="5930891"/>
          </a:xfrm>
          <a:prstGeom prst="rect">
            <a:avLst/>
          </a:prstGeom>
        </p:spPr>
      </p:pic>
    </p:spTree>
    <p:extLst>
      <p:ext uri="{BB962C8B-B14F-4D97-AF65-F5344CB8AC3E}">
        <p14:creationId xmlns:p14="http://schemas.microsoft.com/office/powerpoint/2010/main" val="402479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B072C9F-09DE-BDDE-B40A-820B6AB8D5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 1s Summary</a:t>
            </a:r>
          </a:p>
        </p:txBody>
      </p:sp>
      <p:pic>
        <p:nvPicPr>
          <p:cNvPr id="4" name="Espace réservé du contenu 3">
            <a:extLst>
              <a:ext uri="{FF2B5EF4-FFF2-40B4-BE49-F238E27FC236}">
                <a16:creationId xmlns:a16="http://schemas.microsoft.com/office/drawing/2014/main" id="{C331D78F-04B9-53D8-ADCA-DB826720B7D7}"/>
              </a:ext>
            </a:extLst>
          </p:cNvPr>
          <p:cNvPicPr>
            <a:picLocks noGrp="1" noChangeAspect="1"/>
          </p:cNvPicPr>
          <p:nvPr>
            <p:ph idx="1"/>
          </p:nvPr>
        </p:nvPicPr>
        <p:blipFill>
          <a:blip r:embed="rId2"/>
          <a:stretch>
            <a:fillRect/>
          </a:stretch>
        </p:blipFill>
        <p:spPr>
          <a:xfrm>
            <a:off x="4038600" y="1082156"/>
            <a:ext cx="7188199" cy="4690298"/>
          </a:xfrm>
          <a:prstGeom prst="rect">
            <a:avLst/>
          </a:prstGeom>
        </p:spPr>
      </p:pic>
    </p:spTree>
    <p:extLst>
      <p:ext uri="{BB962C8B-B14F-4D97-AF65-F5344CB8AC3E}">
        <p14:creationId xmlns:p14="http://schemas.microsoft.com/office/powerpoint/2010/main" val="194652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 5">
            <a:extLst>
              <a:ext uri="{FF2B5EF4-FFF2-40B4-BE49-F238E27FC236}">
                <a16:creationId xmlns:a16="http://schemas.microsoft.com/office/drawing/2014/main" id="{2E17ED38-FEEC-284D-69E2-411EB07FB787}"/>
              </a:ext>
            </a:extLst>
          </p:cNvPr>
          <p:cNvPicPr>
            <a:picLocks noChangeAspect="1"/>
          </p:cNvPicPr>
          <p:nvPr/>
        </p:nvPicPr>
        <p:blipFill>
          <a:blip r:embed="rId2"/>
          <a:stretch>
            <a:fillRect/>
          </a:stretch>
        </p:blipFill>
        <p:spPr>
          <a:xfrm>
            <a:off x="865188" y="2166938"/>
            <a:ext cx="6478588" cy="3457575"/>
          </a:xfrm>
          <a:prstGeom prst="rect">
            <a:avLst/>
          </a:prstGeom>
        </p:spPr>
      </p:pic>
      <p:pic>
        <p:nvPicPr>
          <p:cNvPr id="4" name="Image 3">
            <a:extLst>
              <a:ext uri="{FF2B5EF4-FFF2-40B4-BE49-F238E27FC236}">
                <a16:creationId xmlns:a16="http://schemas.microsoft.com/office/drawing/2014/main" id="{08C61C13-D4E6-2CAB-1272-4A4C88156596}"/>
              </a:ext>
            </a:extLst>
          </p:cNvPr>
          <p:cNvPicPr>
            <a:picLocks noChangeAspect="1"/>
          </p:cNvPicPr>
          <p:nvPr/>
        </p:nvPicPr>
        <p:blipFill>
          <a:blip r:embed="rId3"/>
          <a:stretch>
            <a:fillRect/>
          </a:stretch>
        </p:blipFill>
        <p:spPr>
          <a:xfrm>
            <a:off x="7416800" y="2166938"/>
            <a:ext cx="3911600" cy="3457575"/>
          </a:xfrm>
          <a:prstGeom prst="rect">
            <a:avLst/>
          </a:prstGeom>
        </p:spPr>
      </p:pic>
      <p:sp>
        <p:nvSpPr>
          <p:cNvPr id="2" name="Titre 1">
            <a:extLst>
              <a:ext uri="{FF2B5EF4-FFF2-40B4-BE49-F238E27FC236}">
                <a16:creationId xmlns:a16="http://schemas.microsoft.com/office/drawing/2014/main" id="{3F1D5448-CFAE-7A53-AAD2-9D59C6C20BD5}"/>
              </a:ext>
            </a:extLst>
          </p:cNvPr>
          <p:cNvSpPr>
            <a:spLocks noGrp="1"/>
          </p:cNvSpPr>
          <p:nvPr>
            <p:ph type="title"/>
          </p:nvPr>
        </p:nvSpPr>
        <p:spPr>
          <a:xfrm>
            <a:off x="838200" y="672747"/>
            <a:ext cx="10515600" cy="715556"/>
          </a:xfrm>
        </p:spPr>
        <p:txBody>
          <a:bodyPr>
            <a:normAutofit/>
          </a:bodyPr>
          <a:lstStyle/>
          <a:p>
            <a:pPr algn="ctr"/>
            <a:r>
              <a:rPr lang="fr-US" sz="3200">
                <a:solidFill>
                  <a:schemeClr val="bg1"/>
                </a:solidFill>
              </a:rPr>
              <a:t>Perceived Race Model</a:t>
            </a:r>
          </a:p>
        </p:txBody>
      </p:sp>
    </p:spTree>
    <p:extLst>
      <p:ext uri="{BB962C8B-B14F-4D97-AF65-F5344CB8AC3E}">
        <p14:creationId xmlns:p14="http://schemas.microsoft.com/office/powerpoint/2010/main" val="1659076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Perceived Race and Update Model</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 6" descr="Une image contenant texte&#10;&#10;Description générée automatiquement">
            <a:extLst>
              <a:ext uri="{FF2B5EF4-FFF2-40B4-BE49-F238E27FC236}">
                <a16:creationId xmlns:a16="http://schemas.microsoft.com/office/drawing/2014/main" id="{1AC4F9BF-DBCC-F303-1B2B-4BFC9087B95D}"/>
              </a:ext>
            </a:extLst>
          </p:cNvPr>
          <p:cNvPicPr>
            <a:picLocks noChangeAspect="1"/>
          </p:cNvPicPr>
          <p:nvPr/>
        </p:nvPicPr>
        <p:blipFill>
          <a:blip r:embed="rId2"/>
          <a:stretch>
            <a:fillRect/>
          </a:stretch>
        </p:blipFill>
        <p:spPr>
          <a:xfrm>
            <a:off x="1535426" y="2426818"/>
            <a:ext cx="304819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table&#10;&#10;Description générée automatiquement">
            <a:extLst>
              <a:ext uri="{FF2B5EF4-FFF2-40B4-BE49-F238E27FC236}">
                <a16:creationId xmlns:a16="http://schemas.microsoft.com/office/drawing/2014/main" id="{A1AC68E4-ED14-3608-15F8-E7AB475FEBE9}"/>
              </a:ext>
            </a:extLst>
          </p:cNvPr>
          <p:cNvPicPr>
            <a:picLocks noChangeAspect="1"/>
          </p:cNvPicPr>
          <p:nvPr/>
        </p:nvPicPr>
        <p:blipFill>
          <a:blip r:embed="rId3"/>
          <a:stretch>
            <a:fillRect/>
          </a:stretch>
        </p:blipFill>
        <p:spPr>
          <a:xfrm>
            <a:off x="7309133" y="2426818"/>
            <a:ext cx="3727796" cy="3997637"/>
          </a:xfrm>
          <a:prstGeom prst="rect">
            <a:avLst/>
          </a:prstGeom>
        </p:spPr>
      </p:pic>
    </p:spTree>
    <p:extLst>
      <p:ext uri="{BB962C8B-B14F-4D97-AF65-F5344CB8AC3E}">
        <p14:creationId xmlns:p14="http://schemas.microsoft.com/office/powerpoint/2010/main" val="68844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Perceived Race and </a:t>
            </a:r>
            <a:r>
              <a:rPr lang="en-US" sz="3200" kern="1200" dirty="0" err="1">
                <a:solidFill>
                  <a:schemeClr val="bg1"/>
                </a:solidFill>
                <a:latin typeface="+mj-lt"/>
                <a:ea typeface="+mj-ea"/>
                <a:cs typeface="+mj-cs"/>
              </a:rPr>
              <a:t>SpillOver</a:t>
            </a:r>
            <a:r>
              <a:rPr lang="en-US" sz="3200" kern="1200" dirty="0">
                <a:solidFill>
                  <a:schemeClr val="bg1"/>
                </a:solidFill>
                <a:latin typeface="+mj-lt"/>
                <a:ea typeface="+mj-ea"/>
                <a:cs typeface="+mj-cs"/>
              </a:rPr>
              <a:t> Model</a:t>
            </a:r>
          </a:p>
        </p:txBody>
      </p:sp>
      <p:pic>
        <p:nvPicPr>
          <p:cNvPr id="4" name="Image 3" descr="Une image contenant table&#10;&#10;Description générée automatiquement">
            <a:extLst>
              <a:ext uri="{FF2B5EF4-FFF2-40B4-BE49-F238E27FC236}">
                <a16:creationId xmlns:a16="http://schemas.microsoft.com/office/drawing/2014/main" id="{ABA06929-5881-B4B9-26EF-5FF952875751}"/>
              </a:ext>
            </a:extLst>
          </p:cNvPr>
          <p:cNvPicPr>
            <a:picLocks noChangeAspect="1"/>
          </p:cNvPicPr>
          <p:nvPr/>
        </p:nvPicPr>
        <p:blipFill>
          <a:blip r:embed="rId2"/>
          <a:stretch>
            <a:fillRect/>
          </a:stretch>
        </p:blipFill>
        <p:spPr>
          <a:xfrm>
            <a:off x="3707848" y="1675227"/>
            <a:ext cx="4776304" cy="4394199"/>
          </a:xfrm>
          <a:prstGeom prst="rect">
            <a:avLst/>
          </a:prstGeom>
        </p:spPr>
      </p:pic>
    </p:spTree>
    <p:extLst>
      <p:ext uri="{BB962C8B-B14F-4D97-AF65-F5344CB8AC3E}">
        <p14:creationId xmlns:p14="http://schemas.microsoft.com/office/powerpoint/2010/main" val="181904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Perceived Race and SpillOver Model</a:t>
            </a:r>
          </a:p>
        </p:txBody>
      </p:sp>
      <p:pic>
        <p:nvPicPr>
          <p:cNvPr id="8" name="Image 7">
            <a:extLst>
              <a:ext uri="{FF2B5EF4-FFF2-40B4-BE49-F238E27FC236}">
                <a16:creationId xmlns:a16="http://schemas.microsoft.com/office/drawing/2014/main" id="{F675612F-CD5D-D024-1214-F333BF2E6AC0}"/>
              </a:ext>
            </a:extLst>
          </p:cNvPr>
          <p:cNvPicPr>
            <a:picLocks noChangeAspect="1"/>
          </p:cNvPicPr>
          <p:nvPr/>
        </p:nvPicPr>
        <p:blipFill>
          <a:blip r:embed="rId2"/>
          <a:stretch>
            <a:fillRect/>
          </a:stretch>
        </p:blipFill>
        <p:spPr>
          <a:xfrm>
            <a:off x="508745" y="307731"/>
            <a:ext cx="3048198" cy="3997637"/>
          </a:xfrm>
          <a:prstGeom prst="rect">
            <a:avLst/>
          </a:prstGeom>
        </p:spPr>
      </p:pic>
      <p:pic>
        <p:nvPicPr>
          <p:cNvPr id="4" name="Image 3">
            <a:extLst>
              <a:ext uri="{FF2B5EF4-FFF2-40B4-BE49-F238E27FC236}">
                <a16:creationId xmlns:a16="http://schemas.microsoft.com/office/drawing/2014/main" id="{5FC96569-B3BE-8F2D-3815-1BDB1CD910DB}"/>
              </a:ext>
            </a:extLst>
          </p:cNvPr>
          <p:cNvPicPr>
            <a:picLocks noChangeAspect="1"/>
          </p:cNvPicPr>
          <p:nvPr/>
        </p:nvPicPr>
        <p:blipFill>
          <a:blip r:embed="rId3"/>
          <a:stretch>
            <a:fillRect/>
          </a:stretch>
        </p:blipFill>
        <p:spPr>
          <a:xfrm>
            <a:off x="4543313" y="307731"/>
            <a:ext cx="3118156" cy="3997637"/>
          </a:xfrm>
          <a:prstGeom prst="rect">
            <a:avLst/>
          </a:prstGeom>
        </p:spPr>
      </p:pic>
      <p:cxnSp>
        <p:nvCxnSpPr>
          <p:cNvPr id="17" name="Straight Connector 16">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B8425F8-6CB8-2787-10C6-D97D67DB1AE3}"/>
              </a:ext>
            </a:extLst>
          </p:cNvPr>
          <p:cNvPicPr>
            <a:picLocks noChangeAspect="1"/>
          </p:cNvPicPr>
          <p:nvPr/>
        </p:nvPicPr>
        <p:blipFill>
          <a:blip r:embed="rId4"/>
          <a:stretch>
            <a:fillRect/>
          </a:stretch>
        </p:blipFill>
        <p:spPr>
          <a:xfrm>
            <a:off x="8647578" y="330045"/>
            <a:ext cx="3028209" cy="3997637"/>
          </a:xfrm>
          <a:prstGeom prst="rect">
            <a:avLst/>
          </a:prstGeom>
        </p:spPr>
      </p:pic>
      <p:cxnSp>
        <p:nvCxnSpPr>
          <p:cNvPr id="19" name="Straight Connector 18">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356267" y="1720400"/>
            <a:ext cx="3039200" cy="4555200"/>
          </a:xfrm>
          <a:prstGeom prst="rect">
            <a:avLst/>
          </a:prstGeom>
        </p:spPr>
        <p:txBody>
          <a:bodyPr spcFirstLastPara="1" vert="horz" wrap="square" lIns="121900" tIns="121900" rIns="121900" bIns="121900" rtlCol="0" anchor="t" anchorCtr="0">
            <a:normAutofit/>
          </a:bodyPr>
          <a:lstStyle/>
          <a:p>
            <a:pPr marL="0" indent="0">
              <a:buNone/>
            </a:pPr>
            <a:r>
              <a:rPr lang="en"/>
              <a:t>White participants are significantly more anxious than Chinese participants </a:t>
            </a:r>
            <a:endParaRPr/>
          </a:p>
          <a:p>
            <a:pPr marL="0" indent="0">
              <a:spcBef>
                <a:spcPts val="1600"/>
              </a:spcBef>
              <a:spcAft>
                <a:spcPts val="1600"/>
              </a:spcAft>
              <a:buNone/>
            </a:pPr>
            <a:r>
              <a:rPr lang="en"/>
              <a:t>(p &lt; .01)</a:t>
            </a:r>
            <a:endParaRPr/>
          </a:p>
        </p:txBody>
      </p:sp>
      <p:pic>
        <p:nvPicPr>
          <p:cNvPr id="55" name="Google Shape;55;p13"/>
          <p:cNvPicPr preferRelativeResize="0"/>
          <p:nvPr/>
        </p:nvPicPr>
        <p:blipFill>
          <a:blip r:embed="rId3">
            <a:alphaModFix/>
          </a:blip>
          <a:stretch>
            <a:fillRect/>
          </a:stretch>
        </p:blipFill>
        <p:spPr>
          <a:xfrm>
            <a:off x="3395411" y="510168"/>
            <a:ext cx="8796575" cy="55010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a:solidFill>
                  <a:srgbClr val="FFFFFF"/>
                </a:solidFill>
                <a:latin typeface="+mj-lt"/>
                <a:ea typeface="+mj-ea"/>
                <a:cs typeface="+mj-cs"/>
              </a:rPr>
              <a:t>1.6 EXPGRP, Spill over effect, Update and Raceperceived model</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5489399-A19B-8AE3-1358-8BE20F03D4EF}"/>
              </a:ext>
            </a:extLst>
          </p:cNvPr>
          <p:cNvPicPr>
            <a:picLocks noChangeAspect="1"/>
          </p:cNvPicPr>
          <p:nvPr/>
        </p:nvPicPr>
        <p:blipFill>
          <a:blip r:embed="rId2"/>
          <a:stretch>
            <a:fillRect/>
          </a:stretch>
        </p:blipFill>
        <p:spPr>
          <a:xfrm>
            <a:off x="5769535" y="492573"/>
            <a:ext cx="5322119" cy="5880796"/>
          </a:xfrm>
          <a:prstGeom prst="rect">
            <a:avLst/>
          </a:prstGeom>
        </p:spPr>
      </p:pic>
    </p:spTree>
    <p:extLst>
      <p:ext uri="{BB962C8B-B14F-4D97-AF65-F5344CB8AC3E}">
        <p14:creationId xmlns:p14="http://schemas.microsoft.com/office/powerpoint/2010/main" val="273880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 2’s Summary</a:t>
            </a:r>
          </a:p>
        </p:txBody>
      </p:sp>
      <p:pic>
        <p:nvPicPr>
          <p:cNvPr id="4" name="Image 3" descr="Une image contenant table&#10;&#10;Description générée automatiquement">
            <a:extLst>
              <a:ext uri="{FF2B5EF4-FFF2-40B4-BE49-F238E27FC236}">
                <a16:creationId xmlns:a16="http://schemas.microsoft.com/office/drawing/2014/main" id="{20738A83-A2F5-68A4-3786-F44B3D26451B}"/>
              </a:ext>
            </a:extLst>
          </p:cNvPr>
          <p:cNvPicPr>
            <a:picLocks noChangeAspect="1"/>
          </p:cNvPicPr>
          <p:nvPr/>
        </p:nvPicPr>
        <p:blipFill>
          <a:blip r:embed="rId2"/>
          <a:stretch>
            <a:fillRect/>
          </a:stretch>
        </p:blipFill>
        <p:spPr>
          <a:xfrm>
            <a:off x="4038600" y="1118097"/>
            <a:ext cx="7188199" cy="4618417"/>
          </a:xfrm>
          <a:prstGeom prst="rect">
            <a:avLst/>
          </a:prstGeom>
        </p:spPr>
      </p:pic>
    </p:spTree>
    <p:extLst>
      <p:ext uri="{BB962C8B-B14F-4D97-AF65-F5344CB8AC3E}">
        <p14:creationId xmlns:p14="http://schemas.microsoft.com/office/powerpoint/2010/main" val="340297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79BE24D-E64B-B4B9-82CC-4F9C7D24FD5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Model 3’s</a:t>
            </a:r>
          </a:p>
        </p:txBody>
      </p:sp>
      <p:pic>
        <p:nvPicPr>
          <p:cNvPr id="4" name="Image 3">
            <a:extLst>
              <a:ext uri="{FF2B5EF4-FFF2-40B4-BE49-F238E27FC236}">
                <a16:creationId xmlns:a16="http://schemas.microsoft.com/office/drawing/2014/main" id="{42E694A3-7268-BA20-2F28-BB3BB2449C77}"/>
              </a:ext>
            </a:extLst>
          </p:cNvPr>
          <p:cNvPicPr>
            <a:picLocks noChangeAspect="1"/>
          </p:cNvPicPr>
          <p:nvPr/>
        </p:nvPicPr>
        <p:blipFill>
          <a:blip r:embed="rId2"/>
          <a:stretch>
            <a:fillRect/>
          </a:stretch>
        </p:blipFill>
        <p:spPr>
          <a:xfrm>
            <a:off x="6651654" y="492573"/>
            <a:ext cx="3557880" cy="5880796"/>
          </a:xfrm>
          <a:prstGeom prst="rect">
            <a:avLst/>
          </a:prstGeom>
        </p:spPr>
      </p:pic>
    </p:spTree>
    <p:extLst>
      <p:ext uri="{BB962C8B-B14F-4D97-AF65-F5344CB8AC3E}">
        <p14:creationId xmlns:p14="http://schemas.microsoft.com/office/powerpoint/2010/main" val="323474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415600" y="1536633"/>
            <a:ext cx="2979600" cy="4555200"/>
          </a:xfrm>
          <a:prstGeom prst="rect">
            <a:avLst/>
          </a:prstGeom>
        </p:spPr>
        <p:txBody>
          <a:bodyPr spcFirstLastPara="1" vert="horz" wrap="square" lIns="121900" tIns="121900" rIns="121900" bIns="121900" rtlCol="0" anchor="t" anchorCtr="0">
            <a:normAutofit/>
          </a:bodyPr>
          <a:lstStyle/>
          <a:p>
            <a:pPr marL="0" indent="0">
              <a:buNone/>
            </a:pPr>
            <a:r>
              <a:rPr lang="en"/>
              <a:t>Participants with a college degree were less anxious than participants who did not complete one</a:t>
            </a:r>
            <a:endParaRPr/>
          </a:p>
          <a:p>
            <a:pPr marL="0" indent="0">
              <a:spcBef>
                <a:spcPts val="1600"/>
              </a:spcBef>
              <a:spcAft>
                <a:spcPts val="1600"/>
              </a:spcAft>
              <a:buNone/>
            </a:pPr>
            <a:r>
              <a:rPr lang="en"/>
              <a:t>(p &lt; .05)</a:t>
            </a:r>
            <a:endParaRPr/>
          </a:p>
        </p:txBody>
      </p:sp>
      <p:pic>
        <p:nvPicPr>
          <p:cNvPr id="61" name="Google Shape;61;p14"/>
          <p:cNvPicPr preferRelativeResize="0"/>
          <p:nvPr/>
        </p:nvPicPr>
        <p:blipFill>
          <a:blip r:embed="rId3">
            <a:alphaModFix/>
          </a:blip>
          <a:stretch>
            <a:fillRect/>
          </a:stretch>
        </p:blipFill>
        <p:spPr>
          <a:xfrm>
            <a:off x="3395401" y="501688"/>
            <a:ext cx="8796601" cy="54664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415600" y="1536633"/>
            <a:ext cx="2940000" cy="4555200"/>
          </a:xfrm>
          <a:prstGeom prst="rect">
            <a:avLst/>
          </a:prstGeom>
        </p:spPr>
        <p:txBody>
          <a:bodyPr spcFirstLastPara="1" vert="horz" wrap="square" lIns="121900" tIns="121900" rIns="121900" bIns="121900" rtlCol="0" anchor="t" anchorCtr="0">
            <a:normAutofit/>
          </a:bodyPr>
          <a:lstStyle/>
          <a:p>
            <a:pPr marL="0" indent="0">
              <a:buNone/>
            </a:pPr>
            <a:r>
              <a:rPr lang="en"/>
              <a:t>Anxiety wanes as one gets older</a:t>
            </a:r>
            <a:endParaRPr/>
          </a:p>
          <a:p>
            <a:pPr marL="0" indent="0">
              <a:spcBef>
                <a:spcPts val="1600"/>
              </a:spcBef>
              <a:spcAft>
                <a:spcPts val="1600"/>
              </a:spcAft>
              <a:buNone/>
            </a:pPr>
            <a:r>
              <a:rPr lang="en"/>
              <a:t>(p &lt; .01)</a:t>
            </a:r>
            <a:endParaRPr/>
          </a:p>
        </p:txBody>
      </p:sp>
      <p:pic>
        <p:nvPicPr>
          <p:cNvPr id="67" name="Google Shape;67;p15"/>
          <p:cNvPicPr preferRelativeResize="0"/>
          <p:nvPr/>
        </p:nvPicPr>
        <p:blipFill>
          <a:blip r:embed="rId3">
            <a:alphaModFix/>
          </a:blip>
          <a:stretch>
            <a:fillRect/>
          </a:stretch>
        </p:blipFill>
        <p:spPr>
          <a:xfrm>
            <a:off x="3355433" y="775904"/>
            <a:ext cx="8836568" cy="55244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415600" y="1536633"/>
            <a:ext cx="3101200" cy="4555200"/>
          </a:xfrm>
          <a:prstGeom prst="rect">
            <a:avLst/>
          </a:prstGeom>
        </p:spPr>
        <p:txBody>
          <a:bodyPr spcFirstLastPara="1" vert="horz" wrap="square" lIns="121900" tIns="121900" rIns="121900" bIns="121900" rtlCol="0" anchor="t" anchorCtr="0">
            <a:normAutofit/>
          </a:bodyPr>
          <a:lstStyle/>
          <a:p>
            <a:pPr marL="0" indent="0">
              <a:buNone/>
            </a:pPr>
            <a:r>
              <a:rPr lang="en"/>
              <a:t>No significant link between anxiety and Covid skepticism</a:t>
            </a:r>
            <a:endParaRPr/>
          </a:p>
          <a:p>
            <a:pPr marL="0" indent="0">
              <a:spcBef>
                <a:spcPts val="1600"/>
              </a:spcBef>
              <a:spcAft>
                <a:spcPts val="1600"/>
              </a:spcAft>
              <a:buNone/>
            </a:pPr>
            <a:r>
              <a:rPr lang="en"/>
              <a:t>(p &gt; .05)</a:t>
            </a:r>
            <a:endParaRPr/>
          </a:p>
        </p:txBody>
      </p:sp>
      <p:pic>
        <p:nvPicPr>
          <p:cNvPr id="73" name="Google Shape;73;p16"/>
          <p:cNvPicPr preferRelativeResize="0"/>
          <p:nvPr/>
        </p:nvPicPr>
        <p:blipFill>
          <a:blip r:embed="rId3">
            <a:alphaModFix/>
          </a:blip>
          <a:stretch>
            <a:fillRect/>
          </a:stretch>
        </p:blipFill>
        <p:spPr>
          <a:xfrm>
            <a:off x="3516936" y="919667"/>
            <a:ext cx="8675061" cy="53213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EF96292-C752-F938-BFB8-F839C7922337}"/>
              </a:ext>
            </a:extLst>
          </p:cNvPr>
          <p:cNvSpPr txBox="1"/>
          <p:nvPr/>
        </p:nvSpPr>
        <p:spPr>
          <a:xfrm>
            <a:off x="285008" y="895227"/>
            <a:ext cx="11760530" cy="4884414"/>
          </a:xfrm>
          <a:prstGeom prst="rect">
            <a:avLst/>
          </a:prstGeom>
          <a:noFill/>
        </p:spPr>
        <p:txBody>
          <a:bodyPr wrap="square">
            <a:spAutoFit/>
          </a:bodyPr>
          <a:lstStyle/>
          <a:p>
            <a:pPr marL="105727" rtl="0" fontAlgn="base">
              <a:spcBef>
                <a:spcPts val="0"/>
              </a:spcBef>
              <a:spcAft>
                <a:spcPts val="0"/>
              </a:spcAft>
              <a:buFont typeface="Arial" panose="020B0604020202020204" pitchFamily="34" charset="0"/>
              <a:buChar char="•"/>
            </a:pPr>
            <a:r>
              <a:rPr lang="en-US" sz="1530" b="1" i="0" u="none" strike="noStrike" dirty="0">
                <a:solidFill>
                  <a:srgbClr val="000000"/>
                </a:solidFill>
                <a:effectLst/>
                <a:latin typeface="Arial" panose="020B0604020202020204" pitchFamily="34" charset="0"/>
              </a:rPr>
              <a:t>H1a.</a:t>
            </a:r>
            <a:r>
              <a:rPr lang="en-US" sz="1530" b="0" i="0" u="none" strike="noStrike" dirty="0">
                <a:solidFill>
                  <a:srgbClr val="000000"/>
                </a:solidFill>
                <a:effectLst/>
                <a:latin typeface="Arial" panose="020B0604020202020204" pitchFamily="34" charset="0"/>
              </a:rPr>
              <a:t> Can observed situational cues such as the hoarding of certain objects or the perceived race of a person produce a "devil effect", negatively influencing moral judgments and subsequently “spilling over” into the socially-divisive judgments about other people's potential to contract and transmit COVID-19?</a:t>
            </a:r>
          </a:p>
          <a:p>
            <a:pPr marL="742950" lvl="1" indent="-285750" rtl="0" fontAlgn="base">
              <a:spcBef>
                <a:spcPts val="0"/>
              </a:spcBef>
              <a:spcAft>
                <a:spcPts val="0"/>
              </a:spcAft>
              <a:buFont typeface="Arial" panose="020B0604020202020204" pitchFamily="34" charset="0"/>
              <a:buChar char="•"/>
            </a:pPr>
            <a:r>
              <a:rPr lang="en-US" sz="1530" b="1" i="0" u="none" strike="noStrike" dirty="0">
                <a:solidFill>
                  <a:schemeClr val="bg2"/>
                </a:solidFill>
                <a:effectLst/>
                <a:latin typeface="Arial" panose="020B0604020202020204" pitchFamily="34" charset="0"/>
              </a:rPr>
              <a:t>H1b.</a:t>
            </a:r>
            <a:r>
              <a:rPr lang="en-US" sz="1530" b="0" i="0" u="none" strike="noStrike" dirty="0">
                <a:solidFill>
                  <a:schemeClr val="bg2"/>
                </a:solidFill>
                <a:effectLst/>
                <a:latin typeface="Arial" panose="020B0604020202020204" pitchFamily="34" charset="0"/>
              </a:rPr>
              <a:t> Are morality judgments about the self stable by contrast?</a:t>
            </a:r>
          </a:p>
          <a:p>
            <a:pPr marL="228600" rtl="0">
              <a:spcBef>
                <a:spcPts val="0"/>
              </a:spcBef>
              <a:spcAft>
                <a:spcPts val="0"/>
              </a:spcAft>
            </a:pPr>
            <a:r>
              <a:rPr lang="en-US" sz="1530" b="0" i="0" u="none" strike="noStrike" dirty="0">
                <a:solidFill>
                  <a:srgbClr val="000000"/>
                </a:solidFill>
                <a:effectLst/>
                <a:latin typeface="Arial" panose="020B0604020202020204" pitchFamily="34" charset="0"/>
              </a:rPr>
              <a:t> </a:t>
            </a:r>
            <a:endParaRPr lang="en-US" b="0" dirty="0">
              <a:effectLst/>
            </a:endParaRPr>
          </a:p>
          <a:p>
            <a:pPr marL="105727" rtl="0" fontAlgn="base">
              <a:spcBef>
                <a:spcPts val="0"/>
              </a:spcBef>
              <a:spcAft>
                <a:spcPts val="0"/>
              </a:spcAft>
              <a:buFont typeface="Arial" panose="020B0604020202020204" pitchFamily="34" charset="0"/>
              <a:buChar char="•"/>
            </a:pPr>
            <a:r>
              <a:rPr lang="en-US" sz="1530" b="1" i="0" u="none" strike="noStrike" dirty="0">
                <a:solidFill>
                  <a:schemeClr val="bg2"/>
                </a:solidFill>
                <a:effectLst/>
                <a:latin typeface="Arial" panose="020B0604020202020204" pitchFamily="34" charset="0"/>
              </a:rPr>
              <a:t>H2a.</a:t>
            </a:r>
            <a:r>
              <a:rPr lang="en-US" sz="1530" b="0" i="0" u="none" strike="noStrike" dirty="0">
                <a:solidFill>
                  <a:schemeClr val="bg2"/>
                </a:solidFill>
                <a:effectLst/>
                <a:latin typeface="Arial" panose="020B0604020202020204" pitchFamily="34" charset="0"/>
              </a:rPr>
              <a:t> Do reported patterns of judgments reflect something akin to a fundamental attribution error, whereby individuals rate themselves as more moral (</a:t>
            </a:r>
            <a:r>
              <a:rPr lang="en-US" sz="1530" b="1" i="0" u="none" strike="noStrike" dirty="0">
                <a:solidFill>
                  <a:schemeClr val="bg2"/>
                </a:solidFill>
                <a:effectLst/>
                <a:latin typeface="Arial" panose="020B0604020202020204" pitchFamily="34" charset="0"/>
              </a:rPr>
              <a:t>self-targeted moral-favoritism</a:t>
            </a:r>
            <a:r>
              <a:rPr lang="en-US" sz="1530" b="0" i="0" u="none" strike="noStrike" dirty="0">
                <a:solidFill>
                  <a:schemeClr val="bg2"/>
                </a:solidFill>
                <a:effectLst/>
                <a:latin typeface="Arial" panose="020B0604020202020204" pitchFamily="34" charset="0"/>
              </a:rPr>
              <a:t>) and others as less moral (</a:t>
            </a:r>
            <a:r>
              <a:rPr lang="en-US" sz="1530" b="1" i="0" u="none" strike="noStrike" dirty="0">
                <a:solidFill>
                  <a:schemeClr val="bg2"/>
                </a:solidFill>
                <a:effectLst/>
                <a:latin typeface="Arial" panose="020B0604020202020204" pitchFamily="34" charset="0"/>
              </a:rPr>
              <a:t>other-targeted moral-denigration</a:t>
            </a:r>
            <a:r>
              <a:rPr lang="en-US" sz="1530" b="0" i="0" u="none" strike="noStrike" dirty="0">
                <a:solidFill>
                  <a:schemeClr val="bg2"/>
                </a:solidFill>
                <a:effectLst/>
                <a:latin typeface="Arial" panose="020B0604020202020204" pitchFamily="34" charset="0"/>
              </a:rPr>
              <a:t>), and therefore less prone to contracting and transmitting COVID-19 than others? </a:t>
            </a:r>
          </a:p>
          <a:p>
            <a:pPr marL="742950" lvl="1" indent="-285750" rtl="0" fontAlgn="base">
              <a:spcBef>
                <a:spcPts val="0"/>
              </a:spcBef>
              <a:spcAft>
                <a:spcPts val="0"/>
              </a:spcAft>
              <a:buFont typeface="Arial" panose="020B0604020202020204" pitchFamily="34" charset="0"/>
              <a:buChar char="•"/>
            </a:pPr>
            <a:r>
              <a:rPr lang="en-US" sz="1530" b="1" i="0" u="none" strike="noStrike" dirty="0">
                <a:solidFill>
                  <a:schemeClr val="bg2"/>
                </a:solidFill>
                <a:effectLst/>
                <a:latin typeface="Arial" panose="020B0604020202020204" pitchFamily="34" charset="0"/>
              </a:rPr>
              <a:t>H2b.</a:t>
            </a:r>
            <a:r>
              <a:rPr lang="en-US" sz="1530" b="0" i="0" u="none" strike="noStrike" dirty="0">
                <a:solidFill>
                  <a:schemeClr val="bg2"/>
                </a:solidFill>
                <a:effectLst/>
                <a:latin typeface="Arial" panose="020B0604020202020204" pitchFamily="34" charset="0"/>
              </a:rPr>
              <a:t>  Is self-targeted moral-favoritism or other-targeted moral-denigration more responsible for increases in judgments about other people's potential to contract and transmit COVID-19?</a:t>
            </a:r>
          </a:p>
          <a:p>
            <a:pPr marL="742950" lvl="1" indent="-285750" rtl="0" fontAlgn="base">
              <a:spcBef>
                <a:spcPts val="0"/>
              </a:spcBef>
              <a:spcAft>
                <a:spcPts val="0"/>
              </a:spcAft>
              <a:buFont typeface="Arial" panose="020B0604020202020204" pitchFamily="34" charset="0"/>
              <a:buChar char="•"/>
            </a:pPr>
            <a:r>
              <a:rPr lang="en-US" sz="1530" b="1" i="0" u="none" strike="noStrike" dirty="0">
                <a:solidFill>
                  <a:schemeClr val="bg2"/>
                </a:solidFill>
                <a:effectLst/>
                <a:latin typeface="Arial" panose="020B0604020202020204" pitchFamily="34" charset="0"/>
              </a:rPr>
              <a:t>H2c.</a:t>
            </a:r>
            <a:r>
              <a:rPr lang="en-US" sz="1530" b="0" i="0" u="none" strike="noStrike" dirty="0">
                <a:solidFill>
                  <a:schemeClr val="bg2"/>
                </a:solidFill>
                <a:effectLst/>
                <a:latin typeface="Arial" panose="020B0604020202020204" pitchFamily="34" charset="0"/>
              </a:rPr>
              <a:t> Does self-targeted moral-favoritism drive other-targeted moral-denigration?</a:t>
            </a:r>
          </a:p>
          <a:p>
            <a:pPr marL="105727" rtl="0" fontAlgn="base">
              <a:spcBef>
                <a:spcPts val="0"/>
              </a:spcBef>
              <a:spcAft>
                <a:spcPts val="0"/>
              </a:spcAft>
              <a:buFont typeface="Arial" panose="020B0604020202020204" pitchFamily="34" charset="0"/>
              <a:buChar char="•"/>
            </a:pPr>
            <a:br>
              <a:rPr lang="en-US" b="0" dirty="0">
                <a:effectLst/>
              </a:rPr>
            </a:br>
            <a:r>
              <a:rPr lang="en-US" sz="1530" b="1" i="0" u="none" strike="noStrike" dirty="0">
                <a:solidFill>
                  <a:srgbClr val="000000"/>
                </a:solidFill>
                <a:effectLst/>
                <a:latin typeface="Arial" panose="020B0604020202020204" pitchFamily="34" charset="0"/>
              </a:rPr>
              <a:t>H3a.</a:t>
            </a:r>
            <a:r>
              <a:rPr lang="en-US" sz="1530" b="0" i="0" u="none" strike="noStrike" dirty="0">
                <a:solidFill>
                  <a:srgbClr val="000000"/>
                </a:solidFill>
                <a:effectLst/>
                <a:latin typeface="Arial" panose="020B0604020202020204" pitchFamily="34" charset="0"/>
              </a:rPr>
              <a:t> Does people reduce their attributions of COVID-19 contraction and transmission probability after learning prosocial information about a person by mitigating other-targeted moral denigration?</a:t>
            </a:r>
          </a:p>
          <a:p>
            <a:pPr marL="105727" rtl="0" fontAlgn="base">
              <a:spcBef>
                <a:spcPts val="0"/>
              </a:spcBef>
              <a:spcAft>
                <a:spcPts val="0"/>
              </a:spcAft>
              <a:buFont typeface="Arial" panose="020B0604020202020204" pitchFamily="34" charset="0"/>
              <a:buChar char="•"/>
            </a:pPr>
            <a:r>
              <a:rPr lang="en-US" sz="1530" b="1" i="0" u="none" strike="noStrike" dirty="0">
                <a:solidFill>
                  <a:schemeClr val="bg2"/>
                </a:solidFill>
                <a:effectLst/>
                <a:latin typeface="Arial" panose="020B0604020202020204" pitchFamily="34" charset="0"/>
              </a:rPr>
              <a:t>H3b.</a:t>
            </a:r>
            <a:r>
              <a:rPr lang="en-US" sz="1530" b="0" i="0" u="none" strike="noStrike" dirty="0">
                <a:solidFill>
                  <a:schemeClr val="bg2"/>
                </a:solidFill>
                <a:effectLst/>
                <a:latin typeface="Arial" panose="020B0604020202020204" pitchFamily="34" charset="0"/>
              </a:rPr>
              <a:t> Does self-targeted moral-favoritism maintain other-targeted moral-denigration and reduce learning effects due to prosocial information?</a:t>
            </a:r>
          </a:p>
          <a:p>
            <a:pPr marL="105727" rtl="0" fontAlgn="base">
              <a:spcBef>
                <a:spcPts val="0"/>
              </a:spcBef>
              <a:spcAft>
                <a:spcPts val="0"/>
              </a:spcAft>
            </a:pPr>
            <a:br>
              <a:rPr lang="en-US" b="0" dirty="0">
                <a:effectLst/>
              </a:rPr>
            </a:br>
            <a:r>
              <a:rPr lang="en-US" sz="1530" b="1" i="0" u="none" strike="noStrike" dirty="0">
                <a:solidFill>
                  <a:srgbClr val="000000"/>
                </a:solidFill>
                <a:effectLst/>
                <a:latin typeface="Arial" panose="020B0604020202020204" pitchFamily="34" charset="0"/>
              </a:rPr>
              <a:t>H4.</a:t>
            </a:r>
            <a:r>
              <a:rPr lang="en-US" sz="1530" b="0" i="0" u="none" strike="noStrike" dirty="0">
                <a:solidFill>
                  <a:srgbClr val="000000"/>
                </a:solidFill>
                <a:effectLst/>
                <a:latin typeface="Arial" panose="020B0604020202020204" pitchFamily="34" charset="0"/>
              </a:rPr>
              <a:t> In the context of COVID-19, are there differences in cue-based situational judgments about others and the self between Chinese and Whites, especially when the target is perceived to be Chinese compared to if they are perceived to be White, Black/African American, or Indian/Sri-Lankan?</a:t>
            </a:r>
          </a:p>
        </p:txBody>
      </p:sp>
    </p:spTree>
    <p:extLst>
      <p:ext uri="{BB962C8B-B14F-4D97-AF65-F5344CB8AC3E}">
        <p14:creationId xmlns:p14="http://schemas.microsoft.com/office/powerpoint/2010/main" val="1018742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751728-7E33-A4EC-E0F8-F2410CF1A288}"/>
              </a:ext>
            </a:extLst>
          </p:cNvPr>
          <p:cNvSpPr/>
          <p:nvPr/>
        </p:nvSpPr>
        <p:spPr>
          <a:xfrm>
            <a:off x="10073417" y="2705272"/>
            <a:ext cx="1231891" cy="1231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E6F8869-2F99-17F6-8049-C152FC9D0CF3}"/>
              </a:ext>
            </a:extLst>
          </p:cNvPr>
          <p:cNvSpPr/>
          <p:nvPr/>
        </p:nvSpPr>
        <p:spPr>
          <a:xfrm>
            <a:off x="7198592" y="2917371"/>
            <a:ext cx="931111" cy="910442"/>
          </a:xfrm>
          <a:prstGeom prst="rect">
            <a:avLst/>
          </a:prstGeom>
          <a:solidFill>
            <a:srgbClr val="03C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n pushing a shopping cart - Free commerce icons">
            <a:extLst>
              <a:ext uri="{FF2B5EF4-FFF2-40B4-BE49-F238E27FC236}">
                <a16:creationId xmlns:a16="http://schemas.microsoft.com/office/drawing/2014/main" id="{4861312F-7ECA-9956-8A8B-817542627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53" y="2980705"/>
            <a:ext cx="1912917" cy="19129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n pushing a shopping cart - Free commerce icons">
            <a:extLst>
              <a:ext uri="{FF2B5EF4-FFF2-40B4-BE49-F238E27FC236}">
                <a16:creationId xmlns:a16="http://schemas.microsoft.com/office/drawing/2014/main" id="{A80DB494-5C94-C6CF-683D-6B1468FEE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016" y="2980705"/>
            <a:ext cx="1912917" cy="19129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n pushing a shopping cart - Free commerce icons">
            <a:extLst>
              <a:ext uri="{FF2B5EF4-FFF2-40B4-BE49-F238E27FC236}">
                <a16:creationId xmlns:a16="http://schemas.microsoft.com/office/drawing/2014/main" id="{9FF316E1-6047-A33B-77FE-68849FF5F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969" y="2980705"/>
            <a:ext cx="1912917" cy="19129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n pushing a shopping cart - Free commerce icons">
            <a:extLst>
              <a:ext uri="{FF2B5EF4-FFF2-40B4-BE49-F238E27FC236}">
                <a16:creationId xmlns:a16="http://schemas.microsoft.com/office/drawing/2014/main" id="{8FB1A1D5-F5D3-83D4-F88A-1CD7AD315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31" y="2980705"/>
            <a:ext cx="1912917" cy="19129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F4E089B-179C-5782-A1CE-1B6FD19C80C3}"/>
              </a:ext>
            </a:extLst>
          </p:cNvPr>
          <p:cNvPicPr>
            <a:picLocks noChangeAspect="1"/>
          </p:cNvPicPr>
          <p:nvPr/>
        </p:nvPicPr>
        <p:blipFill>
          <a:blip r:embed="rId3">
            <a:duotone>
              <a:prstClr val="black"/>
              <a:srgbClr val="FF9995">
                <a:tint val="45000"/>
                <a:satMod val="400000"/>
              </a:srgbClr>
            </a:duotone>
          </a:blip>
          <a:stretch>
            <a:fillRect/>
          </a:stretch>
        </p:blipFill>
        <p:spPr>
          <a:xfrm>
            <a:off x="1722095" y="2917371"/>
            <a:ext cx="890475" cy="850114"/>
          </a:xfrm>
          <a:prstGeom prst="rect">
            <a:avLst/>
          </a:prstGeom>
        </p:spPr>
      </p:pic>
      <p:pic>
        <p:nvPicPr>
          <p:cNvPr id="15" name="Picture 14">
            <a:extLst>
              <a:ext uri="{FF2B5EF4-FFF2-40B4-BE49-F238E27FC236}">
                <a16:creationId xmlns:a16="http://schemas.microsoft.com/office/drawing/2014/main" id="{876274B3-62E3-452F-688C-584DAB2A2597}"/>
              </a:ext>
            </a:extLst>
          </p:cNvPr>
          <p:cNvPicPr>
            <a:picLocks noChangeAspect="1"/>
          </p:cNvPicPr>
          <p:nvPr/>
        </p:nvPicPr>
        <p:blipFill>
          <a:blip r:embed="rId4">
            <a:duotone>
              <a:prstClr val="black"/>
              <a:srgbClr val="91C540">
                <a:tint val="45000"/>
                <a:satMod val="400000"/>
              </a:srgbClr>
            </a:duotone>
          </a:blip>
          <a:stretch>
            <a:fillRect/>
          </a:stretch>
        </p:blipFill>
        <p:spPr>
          <a:xfrm>
            <a:off x="4486152" y="2980705"/>
            <a:ext cx="536278" cy="931784"/>
          </a:xfrm>
          <a:prstGeom prst="rect">
            <a:avLst/>
          </a:prstGeom>
        </p:spPr>
      </p:pic>
      <p:pic>
        <p:nvPicPr>
          <p:cNvPr id="1028" name="Picture 4" descr="Cigarettes Icon - Free PNG &amp; SVG 7348 - Noun Project">
            <a:extLst>
              <a:ext uri="{FF2B5EF4-FFF2-40B4-BE49-F238E27FC236}">
                <a16:creationId xmlns:a16="http://schemas.microsoft.com/office/drawing/2014/main" id="{F9D7926F-1D85-31E1-3C1E-D3BEFD2F824B}"/>
              </a:ext>
            </a:extLst>
          </p:cNvPr>
          <p:cNvPicPr>
            <a:picLocks noChangeAspect="1" noChangeArrowheads="1"/>
          </p:cNvPicPr>
          <p:nvPr/>
        </p:nvPicPr>
        <p:blipFill>
          <a:blip r:embed="rId5">
            <a:duotone>
              <a:prstClr val="black"/>
              <a:srgbClr val="03CDD0">
                <a:tint val="45000"/>
                <a:satMod val="400000"/>
              </a:srgbClr>
            </a:duotone>
            <a:extLst>
              <a:ext uri="{28A0092B-C50C-407E-A947-70E740481C1C}">
                <a14:useLocalDpi xmlns:a14="http://schemas.microsoft.com/office/drawing/2010/main" val="0"/>
              </a:ext>
            </a:extLst>
          </a:blip>
          <a:srcRect/>
          <a:stretch>
            <a:fillRect/>
          </a:stretch>
        </p:blipFill>
        <p:spPr bwMode="auto">
          <a:xfrm>
            <a:off x="7169572" y="2917371"/>
            <a:ext cx="949530" cy="949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ilet Paper Icon - Free PNG &amp; SVG 70909 - Noun Project">
            <a:extLst>
              <a:ext uri="{FF2B5EF4-FFF2-40B4-BE49-F238E27FC236}">
                <a16:creationId xmlns:a16="http://schemas.microsoft.com/office/drawing/2014/main" id="{0382E175-501C-EA74-8B0A-1B7C64D581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0291" y="2751363"/>
            <a:ext cx="1281545" cy="128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8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647BAB8A-0AFB-2753-B1C6-51BF915FD5E2}"/>
              </a:ext>
            </a:extLst>
          </p:cNvPr>
          <p:cNvPicPr>
            <a:picLocks noChangeAspect="1"/>
          </p:cNvPicPr>
          <p:nvPr/>
        </p:nvPicPr>
        <p:blipFill>
          <a:blip r:embed="rId2"/>
          <a:stretch>
            <a:fillRect/>
          </a:stretch>
        </p:blipFill>
        <p:spPr>
          <a:xfrm>
            <a:off x="838200" y="2228850"/>
            <a:ext cx="6003925" cy="3333750"/>
          </a:xfrm>
          <a:prstGeom prst="rect">
            <a:avLst/>
          </a:prstGeom>
        </p:spPr>
      </p:pic>
      <p:pic>
        <p:nvPicPr>
          <p:cNvPr id="5" name="Image 4" descr="Une image contenant texte, reçu, capture d’écran&#10;&#10;Description générée automatiquement">
            <a:extLst>
              <a:ext uri="{FF2B5EF4-FFF2-40B4-BE49-F238E27FC236}">
                <a16:creationId xmlns:a16="http://schemas.microsoft.com/office/drawing/2014/main" id="{1BD754BF-26FB-231F-8AEA-3772478B3FC0}"/>
              </a:ext>
            </a:extLst>
          </p:cNvPr>
          <p:cNvPicPr>
            <a:picLocks noChangeAspect="1"/>
          </p:cNvPicPr>
          <p:nvPr/>
        </p:nvPicPr>
        <p:blipFill>
          <a:blip r:embed="rId3"/>
          <a:stretch>
            <a:fillRect/>
          </a:stretch>
        </p:blipFill>
        <p:spPr>
          <a:xfrm>
            <a:off x="6913563" y="2228850"/>
            <a:ext cx="4440238" cy="3333750"/>
          </a:xfrm>
          <a:prstGeom prst="rect">
            <a:avLst/>
          </a:prstGeom>
        </p:spPr>
      </p:pic>
      <p:sp>
        <p:nvSpPr>
          <p:cNvPr id="2" name="Titre 1">
            <a:extLst>
              <a:ext uri="{FF2B5EF4-FFF2-40B4-BE49-F238E27FC236}">
                <a16:creationId xmlns:a16="http://schemas.microsoft.com/office/drawing/2014/main" id="{0F921B59-D7EC-D983-8DA4-F764402FD4F6}"/>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a:solidFill>
                  <a:schemeClr val="bg1"/>
                </a:solidFill>
              </a:rPr>
              <a:t>1.1 Product Model</a:t>
            </a:r>
          </a:p>
        </p:txBody>
      </p:sp>
      <p:sp>
        <p:nvSpPr>
          <p:cNvPr id="6" name="Rectangle 5">
            <a:extLst>
              <a:ext uri="{FF2B5EF4-FFF2-40B4-BE49-F238E27FC236}">
                <a16:creationId xmlns:a16="http://schemas.microsoft.com/office/drawing/2014/main" id="{0A5B0B36-0578-89C5-68CC-55BF911C6332}"/>
              </a:ext>
            </a:extLst>
          </p:cNvPr>
          <p:cNvSpPr/>
          <p:nvPr/>
        </p:nvSpPr>
        <p:spPr>
          <a:xfrm>
            <a:off x="7463121" y="5562600"/>
            <a:ext cx="1231891" cy="1231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DD51C2-DAD4-042D-B93B-C909950E90E3}"/>
              </a:ext>
            </a:extLst>
          </p:cNvPr>
          <p:cNvSpPr/>
          <p:nvPr/>
        </p:nvSpPr>
        <p:spPr>
          <a:xfrm>
            <a:off x="5864598" y="5719361"/>
            <a:ext cx="931111" cy="910442"/>
          </a:xfrm>
          <a:prstGeom prst="rect">
            <a:avLst/>
          </a:prstGeom>
          <a:solidFill>
            <a:srgbClr val="03C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1B0D97-E90D-52A2-8BBE-803F510BB4AF}"/>
              </a:ext>
            </a:extLst>
          </p:cNvPr>
          <p:cNvPicPr>
            <a:picLocks noChangeAspect="1"/>
          </p:cNvPicPr>
          <p:nvPr/>
        </p:nvPicPr>
        <p:blipFill>
          <a:blip r:embed="rId4">
            <a:duotone>
              <a:prstClr val="black"/>
              <a:srgbClr val="FF9995">
                <a:tint val="45000"/>
                <a:satMod val="400000"/>
              </a:srgbClr>
            </a:duotone>
          </a:blip>
          <a:stretch>
            <a:fillRect/>
          </a:stretch>
        </p:blipFill>
        <p:spPr>
          <a:xfrm>
            <a:off x="4499526" y="5755443"/>
            <a:ext cx="890475" cy="850114"/>
          </a:xfrm>
          <a:prstGeom prst="rect">
            <a:avLst/>
          </a:prstGeom>
        </p:spPr>
      </p:pic>
      <p:pic>
        <p:nvPicPr>
          <p:cNvPr id="9" name="Picture 8">
            <a:extLst>
              <a:ext uri="{FF2B5EF4-FFF2-40B4-BE49-F238E27FC236}">
                <a16:creationId xmlns:a16="http://schemas.microsoft.com/office/drawing/2014/main" id="{8CC81FBE-19D0-B153-1755-E42AC3D60069}"/>
              </a:ext>
            </a:extLst>
          </p:cNvPr>
          <p:cNvPicPr>
            <a:picLocks noChangeAspect="1"/>
          </p:cNvPicPr>
          <p:nvPr/>
        </p:nvPicPr>
        <p:blipFill>
          <a:blip r:embed="rId5">
            <a:duotone>
              <a:prstClr val="black"/>
              <a:srgbClr val="91C540">
                <a:tint val="45000"/>
                <a:satMod val="400000"/>
              </a:srgbClr>
            </a:duotone>
          </a:blip>
          <a:stretch>
            <a:fillRect/>
          </a:stretch>
        </p:blipFill>
        <p:spPr>
          <a:xfrm>
            <a:off x="3452362" y="5719361"/>
            <a:ext cx="536278" cy="931784"/>
          </a:xfrm>
          <a:prstGeom prst="rect">
            <a:avLst/>
          </a:prstGeom>
        </p:spPr>
      </p:pic>
      <p:pic>
        <p:nvPicPr>
          <p:cNvPr id="10" name="Picture 4" descr="Cigarettes Icon - Free PNG &amp; SVG 7348 - Noun Project">
            <a:extLst>
              <a:ext uri="{FF2B5EF4-FFF2-40B4-BE49-F238E27FC236}">
                <a16:creationId xmlns:a16="http://schemas.microsoft.com/office/drawing/2014/main" id="{20576FB9-12BF-8B15-7984-897A728BA50A}"/>
              </a:ext>
            </a:extLst>
          </p:cNvPr>
          <p:cNvPicPr>
            <a:picLocks noChangeAspect="1" noChangeArrowheads="1"/>
          </p:cNvPicPr>
          <p:nvPr/>
        </p:nvPicPr>
        <p:blipFill>
          <a:blip r:embed="rId6">
            <a:duotone>
              <a:prstClr val="black"/>
              <a:srgbClr val="03CDD0">
                <a:tint val="45000"/>
                <a:satMod val="400000"/>
              </a:srgbClr>
            </a:duotone>
            <a:extLst>
              <a:ext uri="{28A0092B-C50C-407E-A947-70E740481C1C}">
                <a14:useLocalDpi xmlns:a14="http://schemas.microsoft.com/office/drawing/2010/main" val="0"/>
              </a:ext>
            </a:extLst>
          </a:blip>
          <a:srcRect/>
          <a:stretch>
            <a:fillRect/>
          </a:stretch>
        </p:blipFill>
        <p:spPr bwMode="auto">
          <a:xfrm>
            <a:off x="5835578" y="5719361"/>
            <a:ext cx="949530" cy="949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oilet Paper Icon - Free PNG &amp; SVG 70909 - Noun Project">
            <a:extLst>
              <a:ext uri="{FF2B5EF4-FFF2-40B4-BE49-F238E27FC236}">
                <a16:creationId xmlns:a16="http://schemas.microsoft.com/office/drawing/2014/main" id="{47F3F594-7B27-2CEE-0CD2-8193049CA3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9995" y="5608691"/>
            <a:ext cx="1281545" cy="12815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142B53-BF76-CF71-79A7-3E945168DECC}"/>
              </a:ext>
            </a:extLst>
          </p:cNvPr>
          <p:cNvSpPr txBox="1"/>
          <p:nvPr/>
        </p:nvSpPr>
        <p:spPr>
          <a:xfrm>
            <a:off x="4069278" y="5969330"/>
            <a:ext cx="304800" cy="369332"/>
          </a:xfrm>
          <a:prstGeom prst="rect">
            <a:avLst/>
          </a:prstGeom>
          <a:noFill/>
        </p:spPr>
        <p:txBody>
          <a:bodyPr wrap="square" rtlCol="0">
            <a:spAutoFit/>
          </a:bodyPr>
          <a:lstStyle/>
          <a:p>
            <a:r>
              <a:rPr lang="en-US" dirty="0"/>
              <a:t>&gt;</a:t>
            </a:r>
          </a:p>
        </p:txBody>
      </p:sp>
      <p:sp>
        <p:nvSpPr>
          <p:cNvPr id="13" name="TextBox 12">
            <a:extLst>
              <a:ext uri="{FF2B5EF4-FFF2-40B4-BE49-F238E27FC236}">
                <a16:creationId xmlns:a16="http://schemas.microsoft.com/office/drawing/2014/main" id="{96F94386-2FCF-84D6-8D6A-FB50170C54B4}"/>
              </a:ext>
            </a:extLst>
          </p:cNvPr>
          <p:cNvSpPr txBox="1"/>
          <p:nvPr/>
        </p:nvSpPr>
        <p:spPr>
          <a:xfrm>
            <a:off x="7035942" y="5969330"/>
            <a:ext cx="304800" cy="369332"/>
          </a:xfrm>
          <a:prstGeom prst="rect">
            <a:avLst/>
          </a:prstGeom>
          <a:noFill/>
        </p:spPr>
        <p:txBody>
          <a:bodyPr wrap="square" rtlCol="0">
            <a:spAutoFit/>
          </a:bodyPr>
          <a:lstStyle/>
          <a:p>
            <a:r>
              <a:rPr lang="en-US" dirty="0"/>
              <a:t>=</a:t>
            </a:r>
          </a:p>
        </p:txBody>
      </p:sp>
      <p:sp>
        <p:nvSpPr>
          <p:cNvPr id="14" name="TextBox 13">
            <a:extLst>
              <a:ext uri="{FF2B5EF4-FFF2-40B4-BE49-F238E27FC236}">
                <a16:creationId xmlns:a16="http://schemas.microsoft.com/office/drawing/2014/main" id="{7882E305-5201-9124-7F80-1A1005C48B1B}"/>
              </a:ext>
            </a:extLst>
          </p:cNvPr>
          <p:cNvSpPr txBox="1"/>
          <p:nvPr/>
        </p:nvSpPr>
        <p:spPr>
          <a:xfrm>
            <a:off x="5479822" y="5969330"/>
            <a:ext cx="304800" cy="369332"/>
          </a:xfrm>
          <a:prstGeom prst="rect">
            <a:avLst/>
          </a:prstGeom>
          <a:noFill/>
        </p:spPr>
        <p:txBody>
          <a:bodyPr wrap="square" rtlCol="0">
            <a:spAutoFit/>
          </a:bodyPr>
          <a:lstStyle/>
          <a:p>
            <a:r>
              <a:rPr lang="en-US" dirty="0"/>
              <a:t>&gt;</a:t>
            </a:r>
          </a:p>
        </p:txBody>
      </p:sp>
    </p:spTree>
    <p:extLst>
      <p:ext uri="{BB962C8B-B14F-4D97-AF65-F5344CB8AC3E}">
        <p14:creationId xmlns:p14="http://schemas.microsoft.com/office/powerpoint/2010/main" val="258871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0F921B59-D7EC-D983-8DA4-F764402FD4F6}"/>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rgbClr val="FFFFFF"/>
                </a:solidFill>
              </a:rPr>
              <a:t>1.2 Update Model</a:t>
            </a:r>
            <a:endParaRPr lang="en-US" sz="3200" dirty="0">
              <a:solidFill>
                <a:schemeClr val="bg1"/>
              </a:solidFill>
            </a:endParaRPr>
          </a:p>
        </p:txBody>
      </p:sp>
      <p:pic>
        <p:nvPicPr>
          <p:cNvPr id="6" name="Image 5">
            <a:extLst>
              <a:ext uri="{FF2B5EF4-FFF2-40B4-BE49-F238E27FC236}">
                <a16:creationId xmlns:a16="http://schemas.microsoft.com/office/drawing/2014/main" id="{4C812AFC-8309-9ED5-5278-C013FACCB2F9}"/>
              </a:ext>
            </a:extLst>
          </p:cNvPr>
          <p:cNvPicPr>
            <a:picLocks noChangeAspect="1"/>
          </p:cNvPicPr>
          <p:nvPr/>
        </p:nvPicPr>
        <p:blipFill>
          <a:blip r:embed="rId2"/>
          <a:stretch>
            <a:fillRect/>
          </a:stretch>
        </p:blipFill>
        <p:spPr>
          <a:xfrm>
            <a:off x="0" y="1922647"/>
            <a:ext cx="8157060" cy="4139705"/>
          </a:xfrm>
          <a:prstGeom prst="rect">
            <a:avLst/>
          </a:prstGeom>
        </p:spPr>
      </p:pic>
      <p:pic>
        <p:nvPicPr>
          <p:cNvPr id="7" name="Image 6" descr="Une image contenant texte, reçu, capture d’écran&#10;&#10;Description générée automatiquement">
            <a:extLst>
              <a:ext uri="{FF2B5EF4-FFF2-40B4-BE49-F238E27FC236}">
                <a16:creationId xmlns:a16="http://schemas.microsoft.com/office/drawing/2014/main" id="{6870F03E-0D7C-845B-D673-6EAC28738FEA}"/>
              </a:ext>
            </a:extLst>
          </p:cNvPr>
          <p:cNvPicPr>
            <a:picLocks noChangeAspect="1"/>
          </p:cNvPicPr>
          <p:nvPr/>
        </p:nvPicPr>
        <p:blipFill>
          <a:blip r:embed="rId3"/>
          <a:stretch>
            <a:fillRect/>
          </a:stretch>
        </p:blipFill>
        <p:spPr>
          <a:xfrm>
            <a:off x="7463642" y="1805668"/>
            <a:ext cx="4728358" cy="3333491"/>
          </a:xfrm>
          <a:prstGeom prst="rect">
            <a:avLst/>
          </a:prstGeom>
        </p:spPr>
      </p:pic>
    </p:spTree>
    <p:extLst>
      <p:ext uri="{BB962C8B-B14F-4D97-AF65-F5344CB8AC3E}">
        <p14:creationId xmlns:p14="http://schemas.microsoft.com/office/powerpoint/2010/main" val="21204636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389</Words>
  <Application>Microsoft Macintosh PowerPoint</Application>
  <PresentationFormat>Grand écran</PresentationFormat>
  <Paragraphs>39</Paragraphs>
  <Slides>22</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Calibri</vt:lpstr>
      <vt:lpstr>Calibri Light</vt:lpstr>
      <vt:lpstr>Ebrima</vt:lpstr>
      <vt:lpstr>Montserrat Light</vt:lpstr>
      <vt:lpstr>Thème Office</vt:lpstr>
      <vt:lpstr>Moral Judgements Online   Learning Noceboes for Infectious Risk  (MJOLNIR)</vt:lpstr>
      <vt:lpstr>Présentation PowerPoint</vt:lpstr>
      <vt:lpstr>Présentation PowerPoint</vt:lpstr>
      <vt:lpstr>Présentation PowerPoint</vt:lpstr>
      <vt:lpstr>Présentation PowerPoint</vt:lpstr>
      <vt:lpstr>Présentation PowerPoint</vt:lpstr>
      <vt:lpstr>Présentation PowerPoint</vt:lpstr>
      <vt:lpstr>1.1 Product Model</vt:lpstr>
      <vt:lpstr>1.2 Update Model</vt:lpstr>
      <vt:lpstr>1.2 Update Model</vt:lpstr>
      <vt:lpstr>Présentation PowerPoint</vt:lpstr>
      <vt:lpstr>1.2 Update Model</vt:lpstr>
      <vt:lpstr>1.5 Spill over effect, Update and Product model</vt:lpstr>
      <vt:lpstr>Présentation PowerPoint</vt:lpstr>
      <vt:lpstr>Model 1s Summary</vt:lpstr>
      <vt:lpstr>Perceived Race Model</vt:lpstr>
      <vt:lpstr>Perceived Race and Update Model</vt:lpstr>
      <vt:lpstr>Perceived Race and SpillOver Model</vt:lpstr>
      <vt:lpstr>Perceived Race and SpillOver Model</vt:lpstr>
      <vt:lpstr>1.6 EXPGRP, Spill over effect, Update and Raceperceived model</vt:lpstr>
      <vt:lpstr>Model 2’s Summary</vt:lpstr>
      <vt:lpstr>Model 3’s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Léo Henry</dc:creator>
  <cp:lastModifiedBy>Léo Henry</cp:lastModifiedBy>
  <cp:revision>3</cp:revision>
  <dcterms:created xsi:type="dcterms:W3CDTF">2022-07-19T17:46:06Z</dcterms:created>
  <dcterms:modified xsi:type="dcterms:W3CDTF">2022-07-20T18:06:04Z</dcterms:modified>
</cp:coreProperties>
</file>